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351" r:id="rId3"/>
    <p:sldId id="353" r:id="rId4"/>
    <p:sldId id="344" r:id="rId5"/>
    <p:sldId id="355" r:id="rId6"/>
    <p:sldId id="354" r:id="rId7"/>
    <p:sldId id="362" r:id="rId8"/>
    <p:sldId id="356" r:id="rId9"/>
    <p:sldId id="357" r:id="rId10"/>
    <p:sldId id="358" r:id="rId11"/>
    <p:sldId id="387" r:id="rId12"/>
    <p:sldId id="359" r:id="rId13"/>
    <p:sldId id="361" r:id="rId14"/>
    <p:sldId id="360" r:id="rId15"/>
    <p:sldId id="363" r:id="rId16"/>
    <p:sldId id="364" r:id="rId17"/>
    <p:sldId id="365" r:id="rId18"/>
    <p:sldId id="352" r:id="rId19"/>
    <p:sldId id="366" r:id="rId20"/>
    <p:sldId id="367" r:id="rId21"/>
    <p:sldId id="368" r:id="rId22"/>
    <p:sldId id="371" r:id="rId23"/>
    <p:sldId id="369" r:id="rId24"/>
    <p:sldId id="370" r:id="rId25"/>
    <p:sldId id="345" r:id="rId26"/>
    <p:sldId id="372" r:id="rId27"/>
    <p:sldId id="373" r:id="rId28"/>
    <p:sldId id="374" r:id="rId29"/>
    <p:sldId id="375" r:id="rId30"/>
    <p:sldId id="376" r:id="rId31"/>
    <p:sldId id="388" r:id="rId32"/>
    <p:sldId id="377" r:id="rId33"/>
    <p:sldId id="379" r:id="rId34"/>
    <p:sldId id="378" r:id="rId35"/>
    <p:sldId id="381" r:id="rId36"/>
    <p:sldId id="382" r:id="rId37"/>
    <p:sldId id="380" r:id="rId38"/>
    <p:sldId id="383" r:id="rId39"/>
    <p:sldId id="389" r:id="rId40"/>
    <p:sldId id="385" r:id="rId41"/>
    <p:sldId id="384" r:id="rId42"/>
    <p:sldId id="386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2DCF"/>
    <a:srgbClr val="FF7D2D"/>
    <a:srgbClr val="DD51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04"/>
    <p:restoredTop sz="94611"/>
  </p:normalViewPr>
  <p:slideViewPr>
    <p:cSldViewPr snapToGrid="0" snapToObjects="1">
      <p:cViewPr>
        <p:scale>
          <a:sx n="114" d="100"/>
          <a:sy n="114" d="100"/>
        </p:scale>
        <p:origin x="656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F44863-6D25-A348-AE17-4FABEA86A514}" type="datetimeFigureOut">
              <a:rPr lang="it-IT" smtClean="0"/>
              <a:t>09/11/20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380AA-D57F-4E4D-B1E8-455A5C397555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8940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0.png"/><Relationship Id="rId3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0.png"/><Relationship Id="rId3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0.png"/><Relationship Id="rId3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0.png"/><Relationship Id="rId3" Type="http://schemas.openxmlformats.org/officeDocument/2006/relationships/image" Target="../media/image3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0.png"/><Relationship Id="rId3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0.png"/><Relationship Id="rId3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466549" y="1890131"/>
            <a:ext cx="8915399" cy="2262781"/>
          </a:xfrm>
        </p:spPr>
        <p:txBody>
          <a:bodyPr>
            <a:normAutofit/>
          </a:bodyPr>
          <a:lstStyle/>
          <a:p>
            <a:r>
              <a:rPr lang="it-IT" dirty="0" smtClean="0"/>
              <a:t>Il fenomeno Small World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578061" y="4520901"/>
            <a:ext cx="8915399" cy="787079"/>
          </a:xfrm>
        </p:spPr>
        <p:txBody>
          <a:bodyPr>
            <a:normAutofit/>
          </a:bodyPr>
          <a:lstStyle/>
          <a:p>
            <a:r>
              <a:rPr lang="it-IT" dirty="0" smtClean="0"/>
              <a:t>Capitolo 20 del testo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321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Il modello </a:t>
            </a:r>
            <a:r>
              <a:rPr lang="it-IT" smtClean="0">
                <a:solidFill>
                  <a:schemeClr val="tx1"/>
                </a:solidFill>
              </a:rPr>
              <a:t>Watts-Strogatz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4" y="1045580"/>
                <a:ext cx="9466245" cy="5277162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Nel modello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Watts-Strogatz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da ogni nodo partono k archi random</a:t>
                </a:r>
              </a:p>
              <a:p>
                <a:pPr lvl="2"/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In </a:t>
                </a:r>
                <a:r>
                  <a:rPr lang="it-IT" dirty="0">
                    <a:solidFill>
                      <a:schemeClr val="tx1"/>
                    </a:solidFill>
                  </a:rPr>
                  <a:t>effetti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comunque, il ragionamento intuitivo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Watts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Strogatz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può essere ripetuto su un modello in cui è presente di gran lunga meno casualità: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è </a:t>
                </a:r>
                <a:r>
                  <a:rPr lang="it-IT" dirty="0">
                    <a:solidFill>
                      <a:schemeClr val="tx1"/>
                    </a:solidFill>
                  </a:rPr>
                  <a:t>sufficiente che </a:t>
                </a:r>
                <a:r>
                  <a:rPr lang="it-IT" b="1" dirty="0">
                    <a:solidFill>
                      <a:srgbClr val="DD51E7"/>
                    </a:solidFill>
                  </a:rPr>
                  <a:t>soltanto da un nodo su k partano archi random </a:t>
                </a:r>
                <a:r>
                  <a:rPr lang="it-IT" dirty="0">
                    <a:solidFill>
                      <a:schemeClr val="tx1"/>
                    </a:solidFill>
                  </a:rPr>
                  <a:t>e che, inoltre </a:t>
                </a:r>
                <a:r>
                  <a:rPr lang="it-IT" b="1" dirty="0">
                    <a:solidFill>
                      <a:srgbClr val="DD51E7"/>
                    </a:solidFill>
                  </a:rPr>
                  <a:t>da tale nodo parta un solo arco random</a:t>
                </a: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Idea della motivazione: raggruppiamo quadrati di k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k nodi della griglia in città</a:t>
                </a:r>
              </a:p>
              <a:p>
                <a:pPr lvl="2"/>
                <a:r>
                  <a:rPr lang="it-IT" dirty="0">
                    <a:solidFill>
                      <a:schemeClr val="tx1"/>
                    </a:solidFill>
                  </a:rPr>
                  <a:t>dove ogni città ha uno e un solo arco random uscente </a:t>
                </a: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e ripetiamo il ragionamento sopra a livello di città: in h passi tocchiamo </a:t>
                </a:r>
                <a:r>
                  <a:rPr lang="it-IT" dirty="0" err="1">
                    <a:solidFill>
                      <a:schemeClr val="tx1"/>
                    </a:solidFill>
                  </a:rPr>
                  <a:t>k</a:t>
                </a:r>
                <a:r>
                  <a:rPr lang="it-IT" sz="1800" baseline="30000" dirty="0" err="1">
                    <a:solidFill>
                      <a:schemeClr val="tx1"/>
                    </a:solidFill>
                  </a:rPr>
                  <a:t>h</a:t>
                </a:r>
                <a:r>
                  <a:rPr lang="it-IT" dirty="0">
                    <a:solidFill>
                      <a:schemeClr val="tx1"/>
                    </a:solidFill>
                  </a:rPr>
                  <a:t> città,</a:t>
                </a: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 infine all’interno di una città ci muoviamo attraverso gli archi della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griglia</a:t>
                </a:r>
              </a:p>
              <a:p>
                <a:pPr lvl="3"/>
                <a:endParaRPr lang="it-IT" dirty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Possiamo, quindi, concludere che 																																		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poca casualità è sufficiente per avere tanti </a:t>
                </a:r>
                <a:r>
                  <a:rPr lang="it-IT" b="1" dirty="0" err="1" smtClean="0">
                    <a:solidFill>
                      <a:srgbClr val="DD51E7"/>
                    </a:solidFill>
                  </a:rPr>
                  <a:t>shortest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b="1" dirty="0" err="1" smtClean="0">
                    <a:solidFill>
                      <a:srgbClr val="DD51E7"/>
                    </a:solidFill>
                  </a:rPr>
                  <a:t>paths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4" y="1045580"/>
                <a:ext cx="9466245" cy="5277162"/>
              </a:xfrm>
              <a:blipFill rotWithShape="0">
                <a:blip r:embed="rId2"/>
                <a:stretch>
                  <a:fillRect l="-451" t="-69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069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2) Percorsi brevi facili da trovare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922915"/>
            <a:ext cx="9598929" cy="593508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Ora: siamo il nodo u in un grafo di </a:t>
            </a:r>
            <a:r>
              <a:rPr lang="it-IT" dirty="0" err="1" smtClean="0">
                <a:solidFill>
                  <a:schemeClr val="tx1"/>
                </a:solidFill>
              </a:rPr>
              <a:t>Watts-Strogatz</a:t>
            </a:r>
            <a:r>
              <a:rPr lang="it-IT" dirty="0" smtClean="0">
                <a:solidFill>
                  <a:schemeClr val="tx1"/>
                </a:solidFill>
              </a:rPr>
              <a:t> e vogliamo inviare un messaggio ad una certa destinazione v </a:t>
            </a:r>
            <a:r>
              <a:rPr lang="it-IT" b="1" u="sng" dirty="0" smtClean="0">
                <a:solidFill>
                  <a:schemeClr val="tx1"/>
                </a:solidFill>
              </a:rPr>
              <a:t>di cui conosciamo le coordinate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e, dalle sue coordinate, sappiamo che v è molto distante da noi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naturalmente, cerchiamo di fare arrivare il messaggio il più velocemente possibile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ossia, cerchiamo di fare in modo che venga consegnato attraverso uno </a:t>
            </a:r>
            <a:r>
              <a:rPr lang="it-IT" dirty="0" err="1" smtClean="0">
                <a:solidFill>
                  <a:schemeClr val="tx1"/>
                </a:solidFill>
              </a:rPr>
              <a:t>shortest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r>
              <a:rPr lang="it-IT" dirty="0" err="1" smtClean="0">
                <a:solidFill>
                  <a:schemeClr val="tx1"/>
                </a:solidFill>
              </a:rPr>
              <a:t>path</a:t>
            </a:r>
            <a:r>
              <a:rPr lang="it-IT" dirty="0" smtClean="0">
                <a:solidFill>
                  <a:schemeClr val="tx1"/>
                </a:solidFill>
              </a:rPr>
              <a:t> (che, probabilmente, sarà breve) che collega u (noi) a v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ma noi (che siamo il nodo u), meschini, non conosciamo altro, della rete, che i nostri contatti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ossia, i nodi ai quali siamo collegati – i nostri vicini nel grafo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allora, facciamo tante copie del messaggio quanti sono i nostri vicini e </a:t>
            </a:r>
            <a:r>
              <a:rPr lang="it-IT" dirty="0">
                <a:solidFill>
                  <a:schemeClr val="tx1"/>
                </a:solidFill>
              </a:rPr>
              <a:t>mandiamo una copia a ciascun </a:t>
            </a:r>
            <a:r>
              <a:rPr lang="it-IT" dirty="0" smtClean="0">
                <a:solidFill>
                  <a:schemeClr val="tx1"/>
                </a:solidFill>
              </a:rPr>
              <a:t>vicino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tanto, abbiamo soltanto 8/9 vicini – non andiamo falliti in fotocopie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non possiamo fare altro: </a:t>
            </a:r>
            <a:r>
              <a:rPr lang="it-IT" b="1" dirty="0" smtClean="0">
                <a:solidFill>
                  <a:srgbClr val="DD51E7"/>
                </a:solidFill>
              </a:rPr>
              <a:t>conoscere l’indirizzo della destinazione non ci aiuta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potremmo, certo, scegliere, fra i nostri vicini quello le cui coordinate sono più prossime a quelle di v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ma la casualità dei </a:t>
            </a:r>
            <a:r>
              <a:rPr lang="it-IT" dirty="0" err="1" smtClean="0">
                <a:solidFill>
                  <a:schemeClr val="tx1"/>
                </a:solidFill>
              </a:rPr>
              <a:t>weak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r>
              <a:rPr lang="it-IT" dirty="0" err="1" smtClean="0">
                <a:solidFill>
                  <a:schemeClr val="tx1"/>
                </a:solidFill>
              </a:rPr>
              <a:t>ties</a:t>
            </a:r>
            <a:r>
              <a:rPr lang="it-IT" dirty="0" smtClean="0">
                <a:solidFill>
                  <a:schemeClr val="tx1"/>
                </a:solidFill>
              </a:rPr>
              <a:t> potrebbe far sì che, invece, un vicino che, al momento, mi appare peggiore ha un arco random che lo collega direttamente a v</a:t>
            </a:r>
            <a:r>
              <a:rPr lang="is-IS" dirty="0" smtClean="0">
                <a:solidFill>
                  <a:schemeClr val="tx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76697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2) Percorsi brevi facili da trovare</a:t>
            </a:r>
            <a:endParaRPr lang="it-IT" dirty="0"/>
          </a:p>
        </p:txBody>
      </p:sp>
      <p:sp>
        <p:nvSpPr>
          <p:cNvPr id="5" name="Segnaposto contenuto 4"/>
          <p:cNvSpPr>
            <a:spLocks noGrp="1"/>
          </p:cNvSpPr>
          <p:nvPr>
            <p:ph idx="1"/>
          </p:nvPr>
        </p:nvSpPr>
        <p:spPr>
          <a:xfrm>
            <a:off x="2366188" y="1188924"/>
            <a:ext cx="4670231" cy="4899642"/>
          </a:xfrm>
        </p:spPr>
        <p:txBody>
          <a:bodyPr>
            <a:normAutofit/>
          </a:bodyPr>
          <a:lstStyle/>
          <a:p>
            <a:r>
              <a:rPr lang="it-IT" dirty="0" smtClean="0"/>
              <a:t>In figura:</a:t>
            </a:r>
          </a:p>
          <a:p>
            <a:pPr lvl="1"/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 deve inviare un messaggio a d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fra i vicini di 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 il più vicino a d </a:t>
            </a:r>
            <a:r>
              <a:rPr lang="it-IT" u="sng" dirty="0" smtClean="0">
                <a:solidFill>
                  <a:schemeClr val="tx1"/>
                </a:solidFill>
              </a:rPr>
              <a:t>sulla griglia</a:t>
            </a:r>
            <a:r>
              <a:rPr lang="it-IT" dirty="0" smtClean="0">
                <a:solidFill>
                  <a:schemeClr val="tx1"/>
                </a:solidFill>
              </a:rPr>
              <a:t> è a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perché  b </a:t>
            </a:r>
            <a:r>
              <a:rPr lang="it-IT" u="sng" dirty="0" smtClean="0">
                <a:solidFill>
                  <a:schemeClr val="tx1"/>
                </a:solidFill>
              </a:rPr>
              <a:t>sulla griglia</a:t>
            </a:r>
            <a:r>
              <a:rPr lang="it-IT" dirty="0" smtClean="0">
                <a:solidFill>
                  <a:schemeClr val="tx1"/>
                </a:solidFill>
              </a:rPr>
              <a:t> è più lontano di a da d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 questo è tutto ciò che 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 sa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perciò, 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 inoltra il messaggio ad a</a:t>
            </a:r>
          </a:p>
          <a:p>
            <a:pPr lvl="2"/>
            <a:r>
              <a:rPr lang="it-IT" sz="1600" dirty="0" smtClean="0">
                <a:solidFill>
                  <a:schemeClr val="tx1"/>
                </a:solidFill>
              </a:rPr>
              <a:t>che poi dovrà seguire i nodi della griglia per giungere a d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invece, se 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 avesse inoltrato a b</a:t>
            </a:r>
          </a:p>
          <a:p>
            <a:pPr lvl="2"/>
            <a:r>
              <a:rPr lang="it-IT" sz="1600" dirty="0" smtClean="0">
                <a:solidFill>
                  <a:schemeClr val="tx1"/>
                </a:solidFill>
              </a:rPr>
              <a:t>allontanandosi momentaneamente da d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avrebbe raggiunto d in 3 passi!</a:t>
            </a:r>
          </a:p>
          <a:p>
            <a:pPr lvl="1"/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2" t="12817" r="50462" b="24922"/>
          <a:stretch/>
        </p:blipFill>
        <p:spPr>
          <a:xfrm>
            <a:off x="7337503" y="1623823"/>
            <a:ext cx="4326674" cy="347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26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2) Percorsi brevi facili da trovare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2052966" y="1145940"/>
                <a:ext cx="9298976" cy="5254861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Ora: siamo il nodo u in un grafo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Watts-Strogatz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e vogliamo inviare un messaggio ad una certa destinazione v </a:t>
                </a:r>
                <a:r>
                  <a:rPr lang="it-IT" b="1" u="sng" dirty="0" smtClean="0">
                    <a:solidFill>
                      <a:schemeClr val="tx1"/>
                    </a:solidFill>
                  </a:rPr>
                  <a:t>di cui conosciamo le coordinate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allora, facciamo tante copie del messaggio quanti sono i nostri vicini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tanto, abbiamo soltanto 8/9 vicini – non andiamo falliti in fotocopie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e mandiamo una copia a ciascun vicino che, a sua volta, conosce solo i propri vicini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… e non può far altro che ripetere il nostro procedimento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ora, a parte che non è carino chiedere ai nostri amici di spendere soldi in fotocopie per spedire un nostro messaggio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a parte questo, dopo h passi circoleranno nel grafo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dirty="0">
                    <a:solidFill>
                      <a:schemeClr val="tx1"/>
                    </a:solidFill>
                  </a:rPr>
                  <a:t>7</a:t>
                </a:r>
                <a:r>
                  <a:rPr lang="is-IS" baseline="30000" dirty="0" smtClean="0">
                    <a:solidFill>
                      <a:schemeClr val="tx1"/>
                    </a:solidFill>
                  </a:rPr>
                  <a:t>h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copie del messaggio!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Tecnicamente parlando, per </a:t>
                </a:r>
                <a:r>
                  <a:rPr lang="it-IT" dirty="0">
                    <a:solidFill>
                      <a:schemeClr val="tx1"/>
                    </a:solidFill>
                  </a:rPr>
                  <a:t>spedire un messaggio da un nodo u a un nodo v, è stato utilizzato un </a:t>
                </a:r>
                <a:r>
                  <a:rPr lang="it-IT" b="1" i="1" dirty="0" err="1">
                    <a:solidFill>
                      <a:srgbClr val="162DCF"/>
                    </a:solidFill>
                  </a:rPr>
                  <a:t>flooding</a:t>
                </a:r>
                <a:r>
                  <a:rPr lang="it-IT" dirty="0">
                    <a:solidFill>
                      <a:schemeClr val="tx1"/>
                    </a:solidFill>
                  </a:rPr>
                  <a:t>:</a:t>
                </a: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quando un nodo entra in possesso del messaggio, crea di esso tante copie quanti sono i suoi vicini</a:t>
                </a: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e invia una copia a ciascun vicino</a:t>
                </a:r>
              </a:p>
              <a:p>
                <a:endParaRPr lang="is-IS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52966" y="1145940"/>
                <a:ext cx="9298976" cy="5254861"/>
              </a:xfrm>
              <a:blipFill rotWithShape="0">
                <a:blip r:embed="rId2"/>
                <a:stretch>
                  <a:fillRect l="-459" t="-696" r="-91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241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2) Percorsi brevi facili da trovare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19150" y="945218"/>
                <a:ext cx="9598929" cy="5489036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Il meccanismo del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flooding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determina un sovraccarico della rete</a:t>
                </a:r>
                <a:endParaRPr lang="is-IS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dopo h passi circoleranno nel grafo </a:t>
                </a:r>
                <a14:m>
                  <m:oMath xmlns:m="http://schemas.openxmlformats.org/officeDocument/2006/math">
                    <m:r>
                      <a:rPr lang="is-IS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is-IS" dirty="0" smtClean="0">
                    <a:solidFill>
                      <a:schemeClr val="tx1"/>
                    </a:solidFill>
                  </a:rPr>
                  <a:t> 7</a:t>
                </a:r>
                <a:r>
                  <a:rPr lang="is-IS" baseline="30000" dirty="0" smtClean="0">
                    <a:solidFill>
                      <a:schemeClr val="tx1"/>
                    </a:solidFill>
                  </a:rPr>
                  <a:t>h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copie del messaggio!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Un carico inaccettabile</a:t>
                </a:r>
              </a:p>
              <a:p>
                <a:pPr lvl="7"/>
                <a:endParaRPr lang="is-IS" sz="800" dirty="0" smtClean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Di contro, nell’esperimento di Milgram, ad ogni passo, circolavano tanti messaggi quanti ne aveva creati Milgram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i messaggi non aumentavano ad ogni passo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per consegnare il messaggio attraverso uno shortest path, non veniva usato il flooding</a:t>
                </a:r>
              </a:p>
              <a:p>
                <a:pPr lvl="8"/>
                <a:endParaRPr lang="is-IS" sz="800" dirty="0" smtClean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Eppure, anche gli individui che parteciparono all’esperimento di Milgram avevano conoscenza solo dei propri vicini e dell’indirizzo del destinatario</a:t>
                </a:r>
                <a:endParaRPr lang="is-IS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esattamente le stesse informazioni che hanno i nodi di un grafo di Watts-Strogatz!</a:t>
                </a:r>
              </a:p>
              <a:p>
                <a:pPr lvl="8"/>
                <a:endParaRPr lang="is-IS" sz="800" dirty="0" smtClean="0">
                  <a:solidFill>
                    <a:schemeClr val="tx1"/>
                  </a:solidFill>
                </a:endParaRP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Allora, evidentemente, il modello di Watts-Strogatz non riesce a descrivere qualche caratteristica di una rete sociale che rende possibile la ricerca di Milgram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19150" y="945218"/>
                <a:ext cx="9598929" cy="5489036"/>
              </a:xfrm>
              <a:blipFill rotWithShape="0">
                <a:blip r:embed="rId2"/>
                <a:stretch>
                  <a:fillRect l="-445" t="-556" r="-82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8147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2) Percorsi brevi facili da trovare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833705"/>
            <a:ext cx="9598929" cy="5935085"/>
          </a:xfrm>
        </p:spPr>
        <p:txBody>
          <a:bodyPr>
            <a:normAutofit/>
          </a:bodyPr>
          <a:lstStyle/>
          <a:p>
            <a:r>
              <a:rPr lang="is-IS" dirty="0" smtClean="0">
                <a:solidFill>
                  <a:schemeClr val="tx1"/>
                </a:solidFill>
              </a:rPr>
              <a:t>Un algoritmo di </a:t>
            </a:r>
            <a:r>
              <a:rPr lang="is-IS" b="1" i="1" dirty="0" smtClean="0">
                <a:solidFill>
                  <a:srgbClr val="DD51E7"/>
                </a:solidFill>
              </a:rPr>
              <a:t>ricerca decentralizzata </a:t>
            </a:r>
            <a:r>
              <a:rPr lang="is-IS" dirty="0" smtClean="0">
                <a:solidFill>
                  <a:schemeClr val="tx1"/>
                </a:solidFill>
              </a:rPr>
              <a:t>(o </a:t>
            </a:r>
            <a:r>
              <a:rPr lang="is-IS" b="1" i="1" dirty="0" smtClean="0">
                <a:solidFill>
                  <a:srgbClr val="DD51E7"/>
                </a:solidFill>
              </a:rPr>
              <a:t>ricerca miope</a:t>
            </a:r>
            <a:r>
              <a:rPr lang="is-IS" dirty="0" smtClean="0">
                <a:solidFill>
                  <a:schemeClr val="tx1"/>
                </a:solidFill>
              </a:rPr>
              <a:t>) è tale che</a:t>
            </a:r>
            <a:endParaRPr lang="is-IS" b="1" dirty="0">
              <a:solidFill>
                <a:schemeClr val="tx1"/>
              </a:solidFill>
            </a:endParaRP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ciascun nodo non conosce della rete altro che i propri vicini (oltre al nodo target della ricerca)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e i nodi non comunicano in alcun modo se non nell’invio del messaggio da consegnare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Vincoli ancor più restrittivi che in un algoritmo distribuito! </a:t>
            </a:r>
          </a:p>
          <a:p>
            <a:pPr lvl="4"/>
            <a:endParaRPr lang="is-IS" sz="800" dirty="0" smtClean="0">
              <a:solidFill>
                <a:schemeClr val="tx1"/>
              </a:solidFill>
            </a:endParaRPr>
          </a:p>
          <a:p>
            <a:r>
              <a:rPr lang="is-IS" dirty="0">
                <a:solidFill>
                  <a:schemeClr val="tx1"/>
                </a:solidFill>
              </a:rPr>
              <a:t>Gli individui che parteciparono all’esperimento di Milgram avevano conoscenza solo dei propri vicini e dell’indirizzo del destinatario</a:t>
            </a:r>
          </a:p>
          <a:p>
            <a:r>
              <a:rPr lang="is-IS" dirty="0" smtClean="0">
                <a:solidFill>
                  <a:schemeClr val="tx1"/>
                </a:solidFill>
              </a:rPr>
              <a:t>In sostanza, gli individui coinvolti da Milgram nel suo esperimento hanno utilizzato un algoritmo di ricerca decentralizzata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che, in quel caso, si dimostrava efficiente!</a:t>
            </a:r>
          </a:p>
          <a:p>
            <a:pPr lvl="6"/>
            <a:endParaRPr lang="is-IS" sz="800" dirty="0" smtClean="0">
              <a:solidFill>
                <a:schemeClr val="tx1"/>
              </a:solidFill>
            </a:endParaRPr>
          </a:p>
          <a:p>
            <a:r>
              <a:rPr lang="is-IS" dirty="0" smtClean="0">
                <a:solidFill>
                  <a:schemeClr val="tx1"/>
                </a:solidFill>
              </a:rPr>
              <a:t>Osserviamo: probabilmente, ad ogni passo, un individuo inoltrava la copia della lettera in suo possesso a quello fra i suoi contatti che stimava essere più vicino possibile al destinatario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dove “più vicino” può riferirsi a metriche diversediverse: più vicino geogaficamente, o rispetto alla professione, o agli interessi culturali...</a:t>
            </a:r>
          </a:p>
        </p:txBody>
      </p:sp>
    </p:spTree>
    <p:extLst>
      <p:ext uri="{BB962C8B-B14F-4D97-AF65-F5344CB8AC3E}">
        <p14:creationId xmlns:p14="http://schemas.microsoft.com/office/powerpoint/2010/main" val="549533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2) Percorsi brevi facili da trovare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4" y="833705"/>
                <a:ext cx="9598929" cy="5935085"/>
              </a:xfrm>
            </p:spPr>
            <p:txBody>
              <a:bodyPr>
                <a:normAutofit/>
              </a:bodyPr>
              <a:lstStyle/>
              <a:p>
                <a:r>
                  <a:rPr lang="is-IS" dirty="0" smtClean="0">
                    <a:solidFill>
                      <a:schemeClr val="tx1"/>
                    </a:solidFill>
                  </a:rPr>
                  <a:t>Probabilmente, ad ogni passo, ciascun individuo inoltrava la copia della lettera in suo possesso a quello fra i suoi contatti che stimava essere più vicino possibile al destinatario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Allora, la struttura della rete ha qualche caratteristica che fa sì che “inoltrare al più vicino” funziona bene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ossia, in qualche modo, la struttura della rete garantisce che, se ad un passo sono nel nodo u e invio la lettera al nodo v, allora fra gli amici di v c’è (probabilmente) qualcuno </a:t>
                </a:r>
                <a:r>
                  <a:rPr lang="is-IS" b="1" i="1" dirty="0" smtClean="0">
                    <a:solidFill>
                      <a:schemeClr val="tx1"/>
                    </a:solidFill>
                  </a:rPr>
                  <a:t>molto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più vicino di u alla destinazione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ossia, la struttura della rete garantisce che, </a:t>
                </a:r>
                <a:r>
                  <a:rPr lang="is-IS" i="1" dirty="0" smtClean="0">
                    <a:solidFill>
                      <a:schemeClr val="tx1"/>
                    </a:solidFill>
                  </a:rPr>
                  <a:t>probabilmente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ad ogni passo mi avvicino alla destinazione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e che, probabilmente, </a:t>
                </a:r>
                <a:r>
                  <a:rPr lang="is-IS" dirty="0">
                    <a:solidFill>
                      <a:schemeClr val="tx1"/>
                    </a:solidFill>
                  </a:rPr>
                  <a:t>ci sono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i="1" u="sng" dirty="0" smtClean="0">
                    <a:solidFill>
                      <a:schemeClr val="tx1"/>
                    </a:solidFill>
                  </a:rPr>
                  <a:t>tanti passi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in cui la distanza dalla destinazione </a:t>
                </a:r>
                <a:r>
                  <a:rPr lang="is-IS" i="1" u="sng" dirty="0" smtClean="0">
                    <a:solidFill>
                      <a:schemeClr val="tx1"/>
                    </a:solidFill>
                  </a:rPr>
                  <a:t>diminuisce </a:t>
                </a:r>
                <a:r>
                  <a:rPr lang="is-IS" b="1" i="1" u="sng" dirty="0" smtClean="0">
                    <a:solidFill>
                      <a:schemeClr val="tx1"/>
                    </a:solidFill>
                  </a:rPr>
                  <a:t>drasticamente</a:t>
                </a:r>
              </a:p>
              <a:p>
                <a:r>
                  <a:rPr lang="is-IS" dirty="0" smtClean="0">
                    <a:solidFill>
                      <a:schemeClr val="tx1"/>
                    </a:solidFill>
                  </a:rPr>
                  <a:t>Riconsideriamo ora il modello di Watts-Strogatz: 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certamente, ciascun nodo ha un vicino sulla griglia più vicino di sé alla destinazione</a:t>
                </a:r>
              </a:p>
              <a:p>
                <a:pPr lvl="1"/>
                <a:r>
                  <a:rPr lang="is-IS" dirty="0" smtClean="0">
                    <a:solidFill>
                      <a:schemeClr val="tx1"/>
                    </a:solidFill>
                  </a:rPr>
                  <a:t>d’altra parte, se seguiamo un percorso costituito di soli archi della griglia, impieghiamo un sacco di passi per giungere a destinazione – O(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is-IS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m:rPr>
                            <m:sty m:val="p"/>
                          </m:rPr>
                          <a:rPr lang="it-IT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e>
                    </m:rad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) passi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allora, se voglio trovare un percorso breve, devo usare gli archi random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4" y="833705"/>
                <a:ext cx="9598929" cy="5935085"/>
              </a:xfrm>
              <a:blipFill rotWithShape="0">
                <a:blip r:embed="rId2"/>
                <a:stretch>
                  <a:fillRect l="-444" t="-617" r="-107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3578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2) Percorsi brevi facili da trovare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833705"/>
            <a:ext cx="9598929" cy="5935085"/>
          </a:xfrm>
        </p:spPr>
        <p:txBody>
          <a:bodyPr>
            <a:normAutofit/>
          </a:bodyPr>
          <a:lstStyle/>
          <a:p>
            <a:r>
              <a:rPr lang="is-IS" dirty="0" smtClean="0">
                <a:solidFill>
                  <a:schemeClr val="tx1"/>
                </a:solidFill>
              </a:rPr>
              <a:t>Nel modello di Watts-Strogatz: 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certamente, ciascun nodo ha un vicino sulla griglia più vicino di sé alla destinazione</a:t>
            </a:r>
          </a:p>
          <a:p>
            <a:pPr lvl="1"/>
            <a:r>
              <a:rPr lang="is-IS" dirty="0" smtClean="0">
                <a:solidFill>
                  <a:schemeClr val="tx1"/>
                </a:solidFill>
              </a:rPr>
              <a:t>d’altra parte</a:t>
            </a:r>
            <a:r>
              <a:rPr lang="it-IT" dirty="0" smtClean="0">
                <a:solidFill>
                  <a:schemeClr val="tx1"/>
                </a:solidFill>
              </a:rPr>
              <a:t>, se voglio trovare un percorso breve, devo usare gli archi random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Ma non c’è garanzia che, in un grafo di </a:t>
            </a:r>
            <a:r>
              <a:rPr lang="it-IT" dirty="0" err="1" smtClean="0">
                <a:solidFill>
                  <a:schemeClr val="tx1"/>
                </a:solidFill>
              </a:rPr>
              <a:t>Watts-Strogatz</a:t>
            </a:r>
            <a:r>
              <a:rPr lang="it-IT" dirty="0" smtClean="0">
                <a:solidFill>
                  <a:schemeClr val="tx1"/>
                </a:solidFill>
              </a:rPr>
              <a:t>,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usando la regola “invia al tuo vicino che è il più vicino alla destinazione”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incontrerò una serie di archi random in modo tale che in un piccolo numero di passi giungerò a destinazione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In effetti, si può dimostrare che </a:t>
            </a:r>
            <a:r>
              <a:rPr lang="it-IT" dirty="0">
                <a:solidFill>
                  <a:schemeClr val="tx1"/>
                </a:solidFill>
              </a:rPr>
              <a:t>nel </a:t>
            </a:r>
            <a:r>
              <a:rPr lang="is-IS" dirty="0">
                <a:solidFill>
                  <a:schemeClr val="tx1"/>
                </a:solidFill>
              </a:rPr>
              <a:t>modello di Watts-Strogatz </a:t>
            </a:r>
            <a:r>
              <a:rPr lang="it-IT" dirty="0" smtClean="0">
                <a:solidFill>
                  <a:schemeClr val="tx1"/>
                </a:solidFill>
              </a:rPr>
              <a:t>la ricerca decentralizzata di un percorso da </a:t>
            </a:r>
            <a:r>
              <a:rPr lang="it-IT" dirty="0" err="1" smtClean="0">
                <a:solidFill>
                  <a:schemeClr val="tx1"/>
                </a:solidFill>
              </a:rPr>
              <a:t>s</a:t>
            </a:r>
            <a:r>
              <a:rPr lang="it-IT" dirty="0" smtClean="0">
                <a:solidFill>
                  <a:schemeClr val="tx1"/>
                </a:solidFill>
              </a:rPr>
              <a:t> a t individua mediamente un percorso </a:t>
            </a:r>
            <a:r>
              <a:rPr lang="is-IS" dirty="0" smtClean="0">
                <a:solidFill>
                  <a:schemeClr val="tx1"/>
                </a:solidFill>
              </a:rPr>
              <a:t>molto più lungo di uno shortest path [Kleinberg, 2000]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Perché nel </a:t>
            </a:r>
            <a:r>
              <a:rPr lang="is-IS" dirty="0">
                <a:solidFill>
                  <a:schemeClr val="tx1"/>
                </a:solidFill>
              </a:rPr>
              <a:t>modello di Watts-Strogatz </a:t>
            </a:r>
            <a:r>
              <a:rPr lang="it-IT" dirty="0" smtClean="0">
                <a:solidFill>
                  <a:schemeClr val="tx1"/>
                </a:solidFill>
              </a:rPr>
              <a:t>l’estremo di un arco random uscente da un nodo è scelto </a:t>
            </a:r>
            <a:r>
              <a:rPr lang="it-IT" i="1" dirty="0" smtClean="0">
                <a:solidFill>
                  <a:schemeClr val="tx1"/>
                </a:solidFill>
              </a:rPr>
              <a:t>uniformemente a caso </a:t>
            </a:r>
            <a:r>
              <a:rPr lang="it-IT" dirty="0" smtClean="0">
                <a:solidFill>
                  <a:schemeClr val="tx1"/>
                </a:solidFill>
              </a:rPr>
              <a:t>fra tutti gli altri nodi 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gli archi random non tengono conto in alcun modo di quanto sono “vicini” i nodi che congiungono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qualunque significato decidiamo di associare a “vicini”</a:t>
            </a:r>
            <a:endParaRPr lang="it-IT" dirty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Detto altrimenti, gli archi random sono </a:t>
            </a:r>
            <a:r>
              <a:rPr lang="it-IT" i="1" dirty="0" smtClean="0">
                <a:solidFill>
                  <a:schemeClr val="tx1"/>
                </a:solidFill>
              </a:rPr>
              <a:t>troppo</a:t>
            </a:r>
            <a:r>
              <a:rPr lang="it-IT" dirty="0" smtClean="0">
                <a:solidFill>
                  <a:schemeClr val="tx1"/>
                </a:solidFill>
              </a:rPr>
              <a:t> random! </a:t>
            </a:r>
          </a:p>
        </p:txBody>
      </p:sp>
    </p:spTree>
    <p:extLst>
      <p:ext uri="{BB962C8B-B14F-4D97-AF65-F5344CB8AC3E}">
        <p14:creationId xmlns:p14="http://schemas.microsoft.com/office/powerpoint/2010/main" val="1975798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Un modello per la ricerca decentralizzata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863394" y="878310"/>
                <a:ext cx="9598929" cy="5723211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Quindi, vogliamo definire un modello generativo cui corrispondano grafi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che contengono molti triangoli,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nei quali esistono molti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shortest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paths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fra le coppie di nodi, 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nei quali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trovare gli </a:t>
                </a:r>
                <a:r>
                  <a:rPr lang="it-IT" b="1" dirty="0" err="1" smtClean="0">
                    <a:solidFill>
                      <a:srgbClr val="DD51E7"/>
                    </a:solidFill>
                  </a:rPr>
                  <a:t>shortest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b="1" dirty="0" err="1" smtClean="0">
                    <a:solidFill>
                      <a:srgbClr val="DD51E7"/>
                    </a:solidFill>
                  </a:rPr>
                  <a:t>paths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 mediante ricerca decentralizzata sia possibile</a:t>
                </a:r>
                <a:endParaRPr lang="it-IT" b="1" dirty="0">
                  <a:solidFill>
                    <a:srgbClr val="DD51E7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Dal nostro ragionamento intuitivo, possiamo ben pensare che, per soddisfare l’ultimo punto, è necessario che </a:t>
                </a:r>
                <a:r>
                  <a:rPr lang="it-IT" dirty="0">
                    <a:solidFill>
                      <a:schemeClr val="tx1"/>
                    </a:solidFill>
                  </a:rPr>
                  <a:t>gli archi random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siano scelti in modo da tener </a:t>
                </a:r>
                <a:r>
                  <a:rPr lang="it-IT" dirty="0">
                    <a:solidFill>
                      <a:schemeClr val="tx1"/>
                    </a:solidFill>
                  </a:rPr>
                  <a:t>conto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di </a:t>
                </a:r>
                <a:r>
                  <a:rPr lang="it-IT" dirty="0">
                    <a:solidFill>
                      <a:schemeClr val="tx1"/>
                    </a:solidFill>
                  </a:rPr>
                  <a:t>quanto sono “vicini” i nodi che congiungono</a:t>
                </a:r>
              </a:p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Il nostro nuovo modello è ancora basato su un‘ossatura deterministica: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la stessa griglia arricchita 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wrapped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del modello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Watts-Strogatz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e da ogni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nodo esce un arco random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ma ora la probabilità che l’arco random uscente dal nodo u sia 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è inversamente proporzionale alla distanza </a:t>
                </a:r>
                <a:r>
                  <a:rPr lang="it-IT" u="sng" dirty="0" smtClean="0">
                    <a:solidFill>
                      <a:schemeClr val="tx1"/>
                    </a:solidFill>
                  </a:rPr>
                  <a:t>sulla griglia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dei nodi u e v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ossia, </a:t>
                </a:r>
                <a:r>
                  <a:rPr lang="it-IT" b="1" dirty="0" smtClean="0">
                    <a:solidFill>
                      <a:srgbClr val="FF0000"/>
                    </a:solidFill>
                  </a:rPr>
                  <a:t>P( (</a:t>
                </a:r>
                <a:r>
                  <a:rPr lang="it-IT" b="1" dirty="0" err="1" smtClean="0">
                    <a:solidFill>
                      <a:srgbClr val="FF0000"/>
                    </a:solidFill>
                  </a:rPr>
                  <a:t>u,v</a:t>
                </a:r>
                <a:r>
                  <a:rPr lang="it-IT" b="1" dirty="0" smtClean="0">
                    <a:solidFill>
                      <a:srgbClr val="FF0000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FF0000"/>
                    </a:solidFill>
                  </a:rPr>
                  <a:t> E)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0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b>
                          <m:sSubPr>
                            <m:ctrlPr>
                              <a:rPr lang="en-US" sz="2000" b="1" i="1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20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𝐙</m:t>
                            </m:r>
                          </m:e>
                          <m:sub>
                            <m:r>
                              <a:rPr lang="it-IT" sz="20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sz="2000" b="1" dirty="0" smtClean="0">
                    <a:solidFill>
                      <a:srgbClr val="FF0000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000" b="1" i="1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smtClean="0">
                            <a:solidFill>
                              <a:srgbClr val="FF0000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it-IT" sz="2000" b="1" i="1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20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20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20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20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20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b="1" i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p>
                        </m:sSup>
                      </m:den>
                    </m:f>
                  </m:oMath>
                </a14:m>
                <a:endParaRPr lang="it-IT" sz="2000" b="1" dirty="0" smtClean="0">
                  <a:solidFill>
                    <a:schemeClr val="tx1"/>
                  </a:solidFill>
                </a:endParaRPr>
              </a:p>
              <a:p>
                <a:pPr lvl="8"/>
                <a:endParaRPr lang="it-IT" dirty="0">
                  <a:solidFill>
                    <a:schemeClr val="tx1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63394" y="878310"/>
                <a:ext cx="9598929" cy="5723211"/>
              </a:xfrm>
              <a:blipFill rotWithShape="0">
                <a:blip r:embed="rId2"/>
                <a:stretch>
                  <a:fillRect l="-445" t="-5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1727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Un modello per la ricerca decentralizzata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760112" y="733344"/>
                <a:ext cx="9598929" cy="6001993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La probabilità che l’arco random uscente dal nodo u sia 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è inversamente proporzionale alla distanza sulla griglia dei nodi u e v</a:t>
                </a:r>
                <a:endParaRPr lang="de-DE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ossia,   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P( (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u,v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E)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0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b>
                          <m:sSubPr>
                            <m:ctrlPr>
                              <a:rPr lang="en-US" sz="2000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2000" b="1" i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𝐙</m:t>
                            </m:r>
                          </m:e>
                          <m:sub>
                            <m:r>
                              <a:rPr lang="it-IT" sz="2000" b="1" i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2000" b="1" i="1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   dove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d(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indica la lunghezza di uno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shortest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path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fra u e v sulla griglia (che non contiene gli archi random)</a:t>
                </a:r>
              </a:p>
              <a:p>
                <a:r>
                  <a:rPr lang="it-IT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2000" baseline="-25000" dirty="0" err="1" smtClean="0">
                    <a:solidFill>
                      <a:schemeClr val="tx1"/>
                    </a:solidFill>
                  </a:rPr>
                  <a:t>u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è un fattore di normalizzazione: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poiché da ogni nodo deve uscire uno e un solo arco random, deve essere 	 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V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u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P</a:t>
                </a:r>
                <a:r>
                  <a:rPr lang="it-IT" dirty="0">
                    <a:solidFill>
                      <a:schemeClr val="tx1"/>
                    </a:solidFill>
                  </a:rPr>
                  <a:t>( (</a:t>
                </a:r>
                <a:r>
                  <a:rPr lang="it-IT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E) =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1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ossia,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V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u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Z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u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bg-BG" sz="18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u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q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= 1  	e quindi  		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1800" b="1" baseline="-25000" dirty="0" err="1" smtClean="0">
                    <a:solidFill>
                      <a:schemeClr val="tx1"/>
                    </a:solidFill>
                  </a:rPr>
                  <a:t>u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=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𝐕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𝐮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p>
                        </m:sSup>
                      </m:den>
                    </m:f>
                  </m:oMath>
                </a14:m>
                <a:endParaRPr lang="it-IT" sz="1800" b="1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Poiché la griglia </a:t>
                </a:r>
                <a:r>
                  <a:rPr lang="it-IT" dirty="0" err="1">
                    <a:solidFill>
                      <a:schemeClr val="tx1"/>
                    </a:solidFill>
                  </a:rPr>
                  <a:t>wrapped</a:t>
                </a:r>
                <a:r>
                  <a:rPr lang="it-IT" dirty="0">
                    <a:solidFill>
                      <a:schemeClr val="tx1"/>
                    </a:solidFill>
                  </a:rPr>
                  <a:t> è simmetrica, allora </a:t>
                </a:r>
                <a:r>
                  <a:rPr lang="it-IT" dirty="0" err="1">
                    <a:solidFill>
                      <a:schemeClr val="tx1"/>
                    </a:solidFill>
                  </a:rPr>
                  <a:t>Z</a:t>
                </a:r>
                <a:r>
                  <a:rPr lang="it-IT" sz="1800" baseline="-25000" dirty="0" err="1">
                    <a:solidFill>
                      <a:schemeClr val="tx1"/>
                    </a:solidFill>
                  </a:rPr>
                  <a:t>u</a:t>
                </a:r>
                <a:r>
                  <a:rPr lang="it-IT" dirty="0">
                    <a:solidFill>
                      <a:schemeClr val="tx1"/>
                    </a:solidFill>
                  </a:rPr>
                  <a:t> ha lo stesso valore per tutti i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nodi e, pertanto, 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indicheremo il fattore di normalizzazione, semplicemente, come 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Z</a:t>
                </a:r>
                <a:endParaRPr lang="it-IT" b="1" dirty="0" smtClean="0">
                  <a:solidFill>
                    <a:schemeClr val="tx1"/>
                  </a:solidFill>
                </a:endParaRPr>
              </a:p>
              <a:p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è un parametro che prende il nome di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esponente di </a:t>
                </a:r>
                <a:r>
                  <a:rPr lang="it-IT" b="1" dirty="0" err="1" smtClean="0">
                    <a:solidFill>
                      <a:srgbClr val="DD51E7"/>
                    </a:solidFill>
                  </a:rPr>
                  <a:t>clustering</a:t>
                </a:r>
                <a:endParaRPr lang="it-IT" b="1" dirty="0">
                  <a:solidFill>
                    <a:srgbClr val="DD51E7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abbiamo un modello diverso per ogni valore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 ad esempio, per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0 abbiamo il modello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Watts-Strogatz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in generale, gli archi random sono “troppo random” quando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è piccolo, “poco random” quando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è grande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60112" y="733344"/>
                <a:ext cx="9598929" cy="6001993"/>
              </a:xfrm>
              <a:blipFill rotWithShape="0">
                <a:blip r:embed="rId2"/>
                <a:stretch>
                  <a:fillRect l="-445" t="-5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0302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Esperimento di </a:t>
            </a:r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1045579"/>
            <a:ext cx="9598929" cy="5540416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Lo psicologo sociale Stanley </a:t>
            </a:r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r>
              <a:rPr lang="it-IT" dirty="0" smtClean="0">
                <a:solidFill>
                  <a:schemeClr val="tx1"/>
                </a:solidFill>
              </a:rPr>
              <a:t> nel 1967 condusse il seguente esperimento: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scelse una persona – un </a:t>
            </a:r>
            <a:r>
              <a:rPr lang="it-IT" i="1" dirty="0" smtClean="0">
                <a:solidFill>
                  <a:schemeClr val="tx1"/>
                </a:solidFill>
              </a:rPr>
              <a:t>destinatario</a:t>
            </a:r>
            <a:r>
              <a:rPr lang="it-IT" dirty="0" smtClean="0">
                <a:solidFill>
                  <a:schemeClr val="tx1"/>
                </a:solidFill>
              </a:rPr>
              <a:t>, una persona alla quale doveva essere recapitata una lettera della quale lo stesso </a:t>
            </a:r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r>
              <a:rPr lang="it-IT" dirty="0" smtClean="0">
                <a:solidFill>
                  <a:schemeClr val="tx1"/>
                </a:solidFill>
              </a:rPr>
              <a:t> era il mittente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per fissare le idee, l’obiettivo risiedeva molto lontano da </a:t>
            </a:r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r>
              <a:rPr lang="it-IT" dirty="0" smtClean="0">
                <a:solidFill>
                  <a:schemeClr val="tx1"/>
                </a:solidFill>
              </a:rPr>
              <a:t> – ad esempio, </a:t>
            </a:r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r>
              <a:rPr lang="it-IT" dirty="0" smtClean="0">
                <a:solidFill>
                  <a:schemeClr val="tx1"/>
                </a:solidFill>
              </a:rPr>
              <a:t> e l’obiettivo erano sulle coste opposte degli Stati Uniti.</a:t>
            </a:r>
          </a:p>
          <a:p>
            <a:pPr lvl="1"/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r>
              <a:rPr lang="it-IT" dirty="0" smtClean="0">
                <a:solidFill>
                  <a:schemeClr val="tx1"/>
                </a:solidFill>
              </a:rPr>
              <a:t> ha poi scelto a caso un insieme di iniziatori e ha consegnato ad ognuno di essi una copia della lettera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ha anche fornito ad ogni iniziatore una serie di informazioni sul destinatario: nome, indirizzo, occupazione, e informazioni personali quali interessi, passatempi, </a:t>
            </a:r>
            <a:r>
              <a:rPr lang="is-IS" dirty="0" smtClean="0">
                <a:solidFill>
                  <a:schemeClr val="tx1"/>
                </a:solidFill>
              </a:rPr>
              <a:t>…</a:t>
            </a:r>
          </a:p>
          <a:p>
            <a:pPr lvl="1"/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r>
              <a:rPr lang="it-IT" dirty="0" smtClean="0">
                <a:solidFill>
                  <a:schemeClr val="tx1"/>
                </a:solidFill>
              </a:rPr>
              <a:t> ha chiesto ad ogni iniziatore di fare in modo di far giungere la copia della lettera in suo possesso al destinatario, senza, però, inviargliela direttamente a mezzo sistema postale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invece, ogni iniziatore doveva: scrivere il suo nome sulla lettera e, </a:t>
            </a:r>
            <a:r>
              <a:rPr lang="it-IT" i="1" dirty="0" smtClean="0">
                <a:solidFill>
                  <a:schemeClr val="tx1"/>
                </a:solidFill>
              </a:rPr>
              <a:t>con l’obiettivo di far giungere la lettera al destinatario nel minor numero di passi possibile</a:t>
            </a:r>
            <a:r>
              <a:rPr lang="it-IT" dirty="0" smtClean="0">
                <a:solidFill>
                  <a:schemeClr val="tx1"/>
                </a:solidFill>
              </a:rPr>
              <a:t>, consegnarla (o inviarla) a un suo </a:t>
            </a:r>
            <a:r>
              <a:rPr lang="it-IT" u="sng" dirty="0" smtClean="0">
                <a:solidFill>
                  <a:schemeClr val="tx1"/>
                </a:solidFill>
              </a:rPr>
              <a:t>diretto</a:t>
            </a:r>
            <a:r>
              <a:rPr lang="it-IT" dirty="0" smtClean="0">
                <a:solidFill>
                  <a:schemeClr val="tx1"/>
                </a:solidFill>
              </a:rPr>
              <a:t> conoscente chiedendogli di ripetere le medesime azioni</a:t>
            </a:r>
          </a:p>
        </p:txBody>
      </p:sp>
    </p:spTree>
    <p:extLst>
      <p:ext uri="{BB962C8B-B14F-4D97-AF65-F5344CB8AC3E}">
        <p14:creationId xmlns:p14="http://schemas.microsoft.com/office/powerpoint/2010/main" val="19447797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Un modello per la ricerca decentralizzata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760112" y="733344"/>
                <a:ext cx="9598929" cy="6001993"/>
              </a:xfrm>
            </p:spPr>
            <p:txBody>
              <a:bodyPr>
                <a:normAutofit/>
              </a:bodyPr>
              <a:lstStyle/>
              <a:p>
                <a:r>
                  <a:rPr lang="it-IT" b="1" dirty="0" err="1" smtClean="0">
                    <a:solidFill>
                      <a:srgbClr val="162DCF"/>
                    </a:solidFill>
                  </a:rPr>
                  <a:t>P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( (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u,v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E)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𝐙</m:t>
                        </m:r>
                      </m:den>
                    </m:f>
                  </m:oMath>
                </a14:m>
                <a:r>
                  <a:rPr lang="it-IT" sz="2000" b="1" dirty="0" smtClean="0">
                    <a:solidFill>
                      <a:srgbClr val="162DCF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2000" b="1" i="1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 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con  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=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𝒗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𝑽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𝒖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𝒅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𝒖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𝒗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𝒒</m:t>
                            </m:r>
                          </m:sup>
                        </m:sSup>
                      </m:den>
                    </m:f>
                  </m:oMath>
                </a14:m>
                <a:endParaRPr lang="it-IT" sz="1800" b="1" dirty="0" smtClean="0">
                  <a:solidFill>
                    <a:schemeClr val="tx1"/>
                  </a:solidFill>
                </a:endParaRPr>
              </a:p>
              <a:p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è un parametro che prende il nome di </a:t>
                </a:r>
                <a:r>
                  <a:rPr lang="it-IT" b="1" dirty="0" smtClean="0">
                    <a:solidFill>
                      <a:srgbClr val="DD51E7"/>
                    </a:solidFill>
                  </a:rPr>
                  <a:t>esponente di </a:t>
                </a:r>
                <a:r>
                  <a:rPr lang="it-IT" b="1" dirty="0" err="1" smtClean="0">
                    <a:solidFill>
                      <a:srgbClr val="DD51E7"/>
                    </a:solidFill>
                  </a:rPr>
                  <a:t>clustering</a:t>
                </a:r>
                <a:endParaRPr lang="it-IT" b="1" dirty="0">
                  <a:solidFill>
                    <a:srgbClr val="DD51E7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abbiamo un modello diverso per ogni valore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ad esempio, per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0 abbiamo il modello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Watts-Strogatz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in generale, gli archi random sono “troppo random” quando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è piccolo, “non abbastanza random” quando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è grande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Naturalmente, la ricerca decentralizzata funziona meglio con alcune scelte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 e peggio con altre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già abbiamo visto, che non funziona bene con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=0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Quel che ci proponiamo è mostrare che esiste una scelta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che rende efficiente la ricerca decentralizzata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ossia, permette di trovare percorsi la cui lunghezza non è troppo lontana da quella degli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shortest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paths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anzi, che </a:t>
                </a:r>
                <a:r>
                  <a:rPr lang="it-IT" b="1" i="1" dirty="0">
                    <a:solidFill>
                      <a:srgbClr val="DD51E7"/>
                    </a:solidFill>
                  </a:rPr>
                  <a:t>esiste un valore di </a:t>
                </a:r>
                <a:r>
                  <a:rPr lang="it-IT" b="1" i="1" dirty="0" err="1">
                    <a:solidFill>
                      <a:srgbClr val="DD51E7"/>
                    </a:solidFill>
                  </a:rPr>
                  <a:t>q</a:t>
                </a:r>
                <a:r>
                  <a:rPr lang="it-IT" b="1" i="1" dirty="0">
                    <a:solidFill>
                      <a:srgbClr val="DD51E7"/>
                    </a:solidFill>
                  </a:rPr>
                  <a:t> ottimale per la ricerca </a:t>
                </a:r>
                <a:r>
                  <a:rPr lang="it-IT" b="1" i="1" dirty="0" smtClean="0">
                    <a:solidFill>
                      <a:srgbClr val="DD51E7"/>
                    </a:solidFill>
                  </a:rPr>
                  <a:t>decentralizzata</a:t>
                </a:r>
                <a:endParaRPr lang="it-IT" b="1" i="1" dirty="0">
                  <a:solidFill>
                    <a:srgbClr val="DD51E7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60112" y="733344"/>
                <a:ext cx="9598929" cy="6001993"/>
              </a:xfrm>
              <a:blipFill rotWithShape="0">
                <a:blip r:embed="rId2"/>
                <a:stretch>
                  <a:fillRect l="-44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90299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Un modello per la ricerca decentralizzata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760112" y="733344"/>
                <a:ext cx="10104786" cy="6001993"/>
              </a:xfrm>
            </p:spPr>
            <p:txBody>
              <a:bodyPr>
                <a:normAutofit/>
              </a:bodyPr>
              <a:lstStyle/>
              <a:p>
                <a:r>
                  <a:rPr lang="it-IT" b="1" dirty="0" err="1" smtClean="0">
                    <a:solidFill>
                      <a:srgbClr val="162DCF"/>
                    </a:solidFill>
                  </a:rPr>
                  <a:t>P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( (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u,v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E)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𝐙</m:t>
                        </m:r>
                      </m:den>
                    </m:f>
                  </m:oMath>
                </a14:m>
                <a:r>
                  <a:rPr lang="it-IT" sz="2000" b="1" dirty="0" smtClean="0">
                    <a:solidFill>
                      <a:srgbClr val="162DCF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2000" b="1" i="1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        		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con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 </a:t>
                </a:r>
                <a:r>
                  <a:rPr lang="it-IT" sz="1600" b="1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1600" b="1" dirty="0" smtClean="0">
                    <a:solidFill>
                      <a:schemeClr val="tx1"/>
                    </a:solidFill>
                  </a:rPr>
                  <a:t> =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𝐕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𝐮</m:t>
                        </m:r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p>
                        </m:sSup>
                      </m:den>
                    </m:f>
                  </m:oMath>
                </a14:m>
                <a:endParaRPr lang="it-IT" sz="1800" b="1" dirty="0" smtClean="0">
                  <a:solidFill>
                    <a:schemeClr val="tx1"/>
                  </a:solidFill>
                </a:endParaRP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C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i proponiamo di mostrare che esiste un valore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ottimale per la ricerca decentralizzata</a:t>
                </a:r>
              </a:p>
              <a:p>
                <a:pPr lvl="7"/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Ebbene, nel caso in cui la componente deterministica del grafo è una griglia 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wrapped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bidimensionale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ossia, nodi sono immersi in una superficie (</a:t>
                </a:r>
                <a:r>
                  <a:rPr lang="it-IT" u="sng" dirty="0" smtClean="0">
                    <a:solidFill>
                      <a:schemeClr val="tx1"/>
                    </a:solidFill>
                  </a:rPr>
                  <a:t>bidimensionale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allora l’esponente di </a:t>
                </a:r>
                <a:r>
                  <a:rPr lang="it-IT" dirty="0" err="1">
                    <a:solidFill>
                      <a:schemeClr val="tx1"/>
                    </a:solidFill>
                  </a:rPr>
                  <a:t>clustering</a:t>
                </a:r>
                <a:r>
                  <a:rPr lang="it-IT" dirty="0">
                    <a:solidFill>
                      <a:schemeClr val="tx1"/>
                    </a:solidFill>
                  </a:rPr>
                  <a:t> ottimale è </a:t>
                </a:r>
                <a:r>
                  <a:rPr lang="it-IT" dirty="0" err="1">
                    <a:solidFill>
                      <a:schemeClr val="tx1"/>
                    </a:solidFill>
                  </a:rPr>
                  <a:t>q</a:t>
                </a:r>
                <a:r>
                  <a:rPr lang="it-IT" dirty="0">
                    <a:solidFill>
                      <a:schemeClr val="tx1"/>
                    </a:solidFill>
                  </a:rPr>
                  <a:t> =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2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quando il numero di nodi è molto, molto grande</a:t>
                </a:r>
              </a:p>
              <a:p>
                <a:pPr lvl="7"/>
                <a:endParaRPr lang="it-IT" dirty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In generale, se la componente </a:t>
                </a:r>
                <a:r>
                  <a:rPr lang="it-IT" dirty="0">
                    <a:solidFill>
                      <a:schemeClr val="tx1"/>
                    </a:solidFill>
                  </a:rPr>
                  <a:t>deterministica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è </a:t>
                </a:r>
                <a:r>
                  <a:rPr lang="it-IT" dirty="0">
                    <a:solidFill>
                      <a:schemeClr val="tx1"/>
                    </a:solidFill>
                  </a:rPr>
                  <a:t>una griglia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wrapped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-dimensionale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ossia, nodi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sono immersi nello spazio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ℝ</m:t>
                    </m:r>
                    <m:r>
                      <m:rPr>
                        <m:nor/>
                      </m:rPr>
                      <a:rPr lang="it-IT" sz="2400" baseline="300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endParaRPr lang="it-IT" sz="1800" baseline="30000" dirty="0">
                  <a:solidFill>
                    <a:schemeClr val="tx1"/>
                  </a:solidFill>
                </a:endParaRP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allora l’esponente di </a:t>
                </a:r>
                <a:r>
                  <a:rPr lang="it-IT" dirty="0" err="1">
                    <a:solidFill>
                      <a:schemeClr val="tx1"/>
                    </a:solidFill>
                  </a:rPr>
                  <a:t>clustering</a:t>
                </a:r>
                <a:r>
                  <a:rPr lang="it-IT" dirty="0">
                    <a:solidFill>
                      <a:schemeClr val="tx1"/>
                    </a:solidFill>
                  </a:rPr>
                  <a:t> ottimale è </a:t>
                </a:r>
                <a:r>
                  <a:rPr lang="it-IT" dirty="0" err="1">
                    <a:solidFill>
                      <a:schemeClr val="tx1"/>
                    </a:solidFill>
                  </a:rPr>
                  <a:t>q</a:t>
                </a:r>
                <a:r>
                  <a:rPr lang="it-IT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endParaRPr lang="it-IT" sz="2400" dirty="0">
                  <a:solidFill>
                    <a:schemeClr val="tx1"/>
                  </a:solidFill>
                </a:endParaRPr>
              </a:p>
              <a:p>
                <a:pPr lvl="6"/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ed ora vediamo qualche intuizione in supporto di questa affermazione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60112" y="733344"/>
                <a:ext cx="10104786" cy="6001993"/>
              </a:xfrm>
              <a:blipFill rotWithShape="0">
                <a:blip r:embed="rId2"/>
                <a:stretch>
                  <a:fillRect l="-422" r="-2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62587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Un modello per la ricerca decentralizzata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760112" y="733344"/>
                <a:ext cx="10104786" cy="6001993"/>
              </a:xfrm>
            </p:spPr>
            <p:txBody>
              <a:bodyPr>
                <a:normAutofit/>
              </a:bodyPr>
              <a:lstStyle/>
              <a:p>
                <a:r>
                  <a:rPr lang="it-IT" b="1" dirty="0" err="1" smtClean="0">
                    <a:solidFill>
                      <a:srgbClr val="162DCF"/>
                    </a:solidFill>
                  </a:rPr>
                  <a:t>P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( (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u,v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E)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𝐙</m:t>
                        </m:r>
                      </m:den>
                    </m:f>
                  </m:oMath>
                </a14:m>
                <a:r>
                  <a:rPr lang="it-IT" sz="2000" b="1" dirty="0" smtClean="0">
                    <a:solidFill>
                      <a:srgbClr val="162DCF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2000" b="1" i="1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        		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con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 </a:t>
                </a:r>
                <a:r>
                  <a:rPr lang="it-IT" sz="1600" b="1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1600" b="1" dirty="0" smtClean="0">
                    <a:solidFill>
                      <a:schemeClr val="tx1"/>
                    </a:solidFill>
                  </a:rPr>
                  <a:t> =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𝒗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𝑽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𝒖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𝒅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𝒖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𝒗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𝒒</m:t>
                            </m:r>
                          </m:sup>
                        </m:sSup>
                      </m:den>
                    </m:f>
                  </m:oMath>
                </a14:m>
                <a:endParaRPr lang="it-IT" sz="1800" b="1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Se la componente deterministica del grafo è una griglia bidimensionale (ossia, i nodi giacciono su una superficie), allora l’esponente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clustering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ottimale è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2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Ripensiamo l’esperimento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Milgram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se il destinatario della lettera che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Milgram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consegna al newyorkese Pippo vive all’altro capo del mondo rispetto a Pippo, diciamo a Roma, quartiere Garbatella, Pippo cerco fra i suoi amici qualcuno che viva in Europa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diciamo che Pippo un amico che vive in Europa ce l’ha: è Pluto, vive a Mosca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Pluto cerca fra i suoi amici qualcuno che viva in Europa occidentale, e così la lettera finisce a Parigi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poi a Milano (Italia), Perugia (Italia centrale), Latina (Lazio), Roma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Centocelle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Roma Garbatella (finalmente a destinazione)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Ossia, il tragitto della lettera segue, grosso modo, uno schema a “scale di risoluzione”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prima viaggia da un continente all’altro, poi all’interno del continente, poi all’interno della nazione, della regione, della città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Se immaginiamo il viaggio su una mappa elettronica, ad ogni passo aumenta la risoluzione di ciò che viene visualizzato sulla mappa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60112" y="733344"/>
                <a:ext cx="10104786" cy="6001993"/>
              </a:xfrm>
              <a:blipFill rotWithShape="0">
                <a:blip r:embed="rId2"/>
                <a:stretch>
                  <a:fillRect l="-422" r="-6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60360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Un modello per la ricerca decentralizzata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760112" y="733344"/>
                <a:ext cx="10104786" cy="6001993"/>
              </a:xfrm>
            </p:spPr>
            <p:txBody>
              <a:bodyPr>
                <a:normAutofit/>
              </a:bodyPr>
              <a:lstStyle/>
              <a:p>
                <a:r>
                  <a:rPr lang="it-IT" b="1" dirty="0" err="1" smtClean="0">
                    <a:solidFill>
                      <a:srgbClr val="162DCF"/>
                    </a:solidFill>
                  </a:rPr>
                  <a:t>P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( (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u,v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E)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𝐙</m:t>
                        </m:r>
                      </m:den>
                    </m:f>
                  </m:oMath>
                </a14:m>
                <a:r>
                  <a:rPr lang="it-IT" sz="2000" b="1" dirty="0" smtClean="0">
                    <a:solidFill>
                      <a:srgbClr val="162DCF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2000" b="1" i="1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        		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con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 </a:t>
                </a:r>
                <a:r>
                  <a:rPr lang="it-IT" sz="1600" b="1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1600" b="1" dirty="0" smtClean="0">
                    <a:solidFill>
                      <a:schemeClr val="tx1"/>
                    </a:solidFill>
                  </a:rPr>
                  <a:t> =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𝒗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𝑽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𝒖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𝒅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𝒖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𝒗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𝒒</m:t>
                            </m:r>
                          </m:sup>
                        </m:sSup>
                      </m:den>
                    </m:f>
                  </m:oMath>
                </a14:m>
                <a:endParaRPr lang="it-IT" sz="1800" b="1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Se la componente deterministica del grafo è una griglia bidimensionale (ossia, nodi giacciono su una superficie), allora l’esponente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clustering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ottimale è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2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Ora proviamo a formalizzare quel che abbiamo osservato e vediamo a cosa ci porta </a:t>
                </a: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F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issiamo un nodo u e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partizioniamo i nodi rimanenti per blocchi definiti in base alla distanza da u: i nodi a distanza da u compresa fra 2 e 4, quelli a distanza fra 4 e 8,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… , quelli a distanza fra 2</a:t>
                </a:r>
                <a:r>
                  <a:rPr lang="is-IS" baseline="30000" dirty="0" smtClean="0">
                    <a:solidFill>
                      <a:schemeClr val="tx1"/>
                    </a:solidFill>
                  </a:rPr>
                  <a:t>h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 e 2 </a:t>
                </a:r>
                <a:r>
                  <a:rPr lang="is-IS" baseline="30000" dirty="0" smtClean="0">
                    <a:solidFill>
                      <a:schemeClr val="tx1"/>
                    </a:solidFill>
                  </a:rPr>
                  <a:t>h+1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, ...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il numero di nodi nel blocco </a:t>
                </a:r>
                <a:r>
                  <a:rPr lang="is-IS" dirty="0">
                    <a:solidFill>
                      <a:schemeClr val="tx1"/>
                    </a:solidFill>
                  </a:rPr>
                  <a:t>2 </a:t>
                </a:r>
                <a:r>
                  <a:rPr lang="is-IS" baseline="30000" dirty="0" smtClean="0">
                    <a:solidFill>
                      <a:schemeClr val="tx1"/>
                    </a:solidFill>
                  </a:rPr>
                  <a:t>h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-</a:t>
                </a:r>
                <a:r>
                  <a:rPr lang="is-IS" dirty="0">
                    <a:solidFill>
                      <a:schemeClr val="tx1"/>
                    </a:solidFill>
                  </a:rPr>
                  <a:t> 2 </a:t>
                </a:r>
                <a:r>
                  <a:rPr lang="is-IS" baseline="30000" dirty="0">
                    <a:solidFill>
                      <a:schemeClr val="tx1"/>
                    </a:solidFill>
                  </a:rPr>
                  <a:t>h+1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è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𝜋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(</a:t>
                </a:r>
                <a:r>
                  <a:rPr lang="is-IS" dirty="0">
                    <a:solidFill>
                      <a:schemeClr val="tx1"/>
                    </a:solidFill>
                  </a:rPr>
                  <a:t>2 </a:t>
                </a:r>
                <a:r>
                  <a:rPr lang="is-IS" baseline="30000" dirty="0">
                    <a:solidFill>
                      <a:schemeClr val="tx1"/>
                    </a:solidFill>
                  </a:rPr>
                  <a:t>h+1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</a:t>
                </a:r>
                <a:r>
                  <a:rPr lang="it-IT" sz="1800" baseline="30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– </a:t>
                </a:r>
                <a14:m>
                  <m:oMath xmlns:m="http://schemas.openxmlformats.org/officeDocument/2006/math">
                    <m:r>
                      <a:rPr lang="it-IT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𝜋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s-IS" dirty="0">
                    <a:solidFill>
                      <a:schemeClr val="tx1"/>
                    </a:solidFill>
                  </a:rPr>
                  <a:t>2 </a:t>
                </a:r>
                <a:r>
                  <a:rPr lang="is-IS" baseline="30000" dirty="0" smtClean="0">
                    <a:solidFill>
                      <a:schemeClr val="tx1"/>
                    </a:solidFill>
                  </a:rPr>
                  <a:t>2h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r>
                      <a:rPr lang="it-IT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𝜋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s-IS" dirty="0">
                    <a:solidFill>
                      <a:schemeClr val="tx1"/>
                    </a:solidFill>
                  </a:rPr>
                  <a:t>2 </a:t>
                </a:r>
                <a:r>
                  <a:rPr lang="is-IS" baseline="30000" dirty="0" smtClean="0">
                    <a:solidFill>
                      <a:schemeClr val="tx1"/>
                    </a:solidFill>
                  </a:rPr>
                  <a:t>2h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(4-1) = 3 </a:t>
                </a:r>
                <a14:m>
                  <m:oMath xmlns:m="http://schemas.openxmlformats.org/officeDocument/2006/math">
                    <m:r>
                      <a:rPr lang="it-IT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𝜋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s-IS" dirty="0">
                    <a:solidFill>
                      <a:schemeClr val="tx1"/>
                    </a:solidFill>
                  </a:rPr>
                  <a:t>2 </a:t>
                </a:r>
                <a:r>
                  <a:rPr lang="is-IS" baseline="30000" dirty="0">
                    <a:solidFill>
                      <a:schemeClr val="tx1"/>
                    </a:solidFill>
                  </a:rPr>
                  <a:t>2h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ossia è 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proporzionale a </a:t>
                </a:r>
                <a:r>
                  <a:rPr lang="is-IS" b="1" dirty="0">
                    <a:solidFill>
                      <a:schemeClr val="tx1"/>
                    </a:solidFill>
                  </a:rPr>
                  <a:t>2 </a:t>
                </a:r>
                <a:r>
                  <a:rPr lang="is-IS" b="1" baseline="30000" dirty="0" smtClean="0">
                    <a:solidFill>
                      <a:schemeClr val="tx1"/>
                    </a:solidFill>
                  </a:rPr>
                  <a:t>2h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scelto v nel </a:t>
                </a:r>
                <a:r>
                  <a:rPr lang="it-IT" dirty="0">
                    <a:solidFill>
                      <a:schemeClr val="tx1"/>
                    </a:solidFill>
                  </a:rPr>
                  <a:t>blocco</a:t>
                </a:r>
                <a:r>
                  <a:rPr lang="is-IS" dirty="0">
                    <a:solidFill>
                      <a:schemeClr val="tx1"/>
                    </a:solidFill>
                  </a:rPr>
                  <a:t> 2 </a:t>
                </a:r>
                <a:r>
                  <a:rPr lang="is-IS" baseline="30000" dirty="0">
                    <a:solidFill>
                      <a:schemeClr val="tx1"/>
                    </a:solidFill>
                  </a:rPr>
                  <a:t>h</a:t>
                </a:r>
                <a:r>
                  <a:rPr lang="it-IT" dirty="0">
                    <a:solidFill>
                      <a:schemeClr val="tx1"/>
                    </a:solidFill>
                  </a:rPr>
                  <a:t>-</a:t>
                </a:r>
                <a:r>
                  <a:rPr lang="is-IS" dirty="0">
                    <a:solidFill>
                      <a:schemeClr val="tx1"/>
                    </a:solidFill>
                  </a:rPr>
                  <a:t> 2 </a:t>
                </a:r>
                <a:r>
                  <a:rPr lang="is-IS" baseline="30000" dirty="0" smtClean="0">
                    <a:solidFill>
                      <a:schemeClr val="tx1"/>
                    </a:solidFill>
                  </a:rPr>
                  <a:t>h+1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la probabilità che l’arco 						         random uscente da u sia 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è proporzionale a 1/</a:t>
                </a:r>
                <a:r>
                  <a:rPr lang="is-IS" b="1" dirty="0" smtClean="0">
                    <a:solidFill>
                      <a:schemeClr val="tx1"/>
                    </a:solidFill>
                  </a:rPr>
                  <a:t>2 </a:t>
                </a:r>
                <a:r>
                  <a:rPr lang="is-IS" b="1" baseline="30000" dirty="0" smtClean="0">
                    <a:solidFill>
                      <a:schemeClr val="tx1"/>
                    </a:solidFill>
                  </a:rPr>
                  <a:t>2h</a:t>
                </a:r>
                <a:r>
                  <a:rPr lang="is-IS" b="1" dirty="0" smtClean="0">
                    <a:solidFill>
                      <a:schemeClr val="tx1"/>
                    </a:solidFill>
                  </a:rPr>
                  <a:t> 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															(</a:t>
                </a:r>
                <a:r>
                  <a:rPr lang="is-IS" i="1" dirty="0" smtClean="0">
                    <a:solidFill>
                      <a:schemeClr val="tx1"/>
                    </a:solidFill>
                  </a:rPr>
                  <a:t>perché q=2 </a:t>
                </a:r>
                <a:r>
                  <a:rPr lang="is-IS" dirty="0" smtClean="0">
                    <a:solidFill>
                      <a:schemeClr val="tx1"/>
                    </a:solidFill>
                  </a:rPr>
                  <a:t>!)</a:t>
                </a:r>
              </a:p>
              <a:p>
                <a:pPr lvl="1"/>
                <a:r>
                  <a:rPr lang="is-IS" b="1" dirty="0" smtClean="0">
                    <a:solidFill>
                      <a:schemeClr val="tx1"/>
                    </a:solidFill>
                  </a:rPr>
                  <a:t>allora la probabilità che 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l’arco </a:t>
                </a:r>
                <a:r>
                  <a:rPr lang="it-IT" b="1" dirty="0">
                    <a:solidFill>
                      <a:schemeClr val="tx1"/>
                    </a:solidFill>
                  </a:rPr>
                  <a:t>random uscente da 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u 							     cada nel </a:t>
                </a:r>
                <a:r>
                  <a:rPr lang="it-IT" b="1" dirty="0">
                    <a:solidFill>
                      <a:schemeClr val="tx1"/>
                    </a:solidFill>
                  </a:rPr>
                  <a:t>blocco</a:t>
                </a:r>
                <a:r>
                  <a:rPr lang="is-IS" b="1" dirty="0">
                    <a:solidFill>
                      <a:schemeClr val="tx1"/>
                    </a:solidFill>
                  </a:rPr>
                  <a:t> 2 </a:t>
                </a:r>
                <a:r>
                  <a:rPr lang="is-IS" b="1" baseline="30000" dirty="0">
                    <a:solidFill>
                      <a:schemeClr val="tx1"/>
                    </a:solidFill>
                  </a:rPr>
                  <a:t>h</a:t>
                </a:r>
                <a:r>
                  <a:rPr lang="it-IT" b="1" dirty="0">
                    <a:solidFill>
                      <a:schemeClr val="tx1"/>
                    </a:solidFill>
                  </a:rPr>
                  <a:t>-</a:t>
                </a:r>
                <a:r>
                  <a:rPr lang="is-IS" b="1" dirty="0">
                    <a:solidFill>
                      <a:schemeClr val="tx1"/>
                    </a:solidFill>
                  </a:rPr>
                  <a:t> 2 </a:t>
                </a:r>
                <a:r>
                  <a:rPr lang="is-IS" b="1" baseline="30000" dirty="0">
                    <a:solidFill>
                      <a:schemeClr val="tx1"/>
                    </a:solidFill>
                  </a:rPr>
                  <a:t>h+1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è indipendente da h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ossia, è indipendente da quale blocco si stia considerando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ossia, la probabilità di raggiungere un nodo a distanza 2, 								    o 4, .. , o 64, o 1024 (ecc. ecc.) è la stessa!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60112" y="733344"/>
                <a:ext cx="10104786" cy="6001993"/>
              </a:xfrm>
              <a:blipFill rotWithShape="0">
                <a:blip r:embed="rId2"/>
                <a:stretch>
                  <a:fillRect l="-4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36" t="42750" r="34387" b="19933"/>
          <a:stretch/>
        </p:blipFill>
        <p:spPr>
          <a:xfrm>
            <a:off x="8642277" y="4215161"/>
            <a:ext cx="2285918" cy="234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4277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Un modello per la ricerca decentralizzata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760112" y="733344"/>
                <a:ext cx="10104786" cy="6001993"/>
              </a:xfrm>
            </p:spPr>
            <p:txBody>
              <a:bodyPr>
                <a:normAutofit/>
              </a:bodyPr>
              <a:lstStyle/>
              <a:p>
                <a:r>
                  <a:rPr lang="it-IT" b="1" dirty="0" err="1" smtClean="0">
                    <a:solidFill>
                      <a:srgbClr val="162DCF"/>
                    </a:solidFill>
                  </a:rPr>
                  <a:t>P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( (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u,v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 E)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𝐙</m:t>
                        </m:r>
                      </m:den>
                    </m:f>
                  </m:oMath>
                </a14:m>
                <a:r>
                  <a:rPr lang="it-IT" sz="2000" b="1" dirty="0" smtClean="0">
                    <a:solidFill>
                      <a:srgbClr val="162DCF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2000" b="1" i="1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b="1" i="0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        		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con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 </a:t>
                </a:r>
                <a:r>
                  <a:rPr lang="it-IT" sz="1600" b="1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1600" b="1" dirty="0" smtClean="0">
                    <a:solidFill>
                      <a:schemeClr val="tx1"/>
                    </a:solidFill>
                  </a:rPr>
                  <a:t> =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𝒗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𝑽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𝒖</m:t>
                        </m:r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𝒅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𝒖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𝒗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𝒒</m:t>
                            </m:r>
                          </m:sup>
                        </m:sSup>
                      </m:den>
                    </m:f>
                  </m:oMath>
                </a14:m>
                <a:endParaRPr lang="it-IT" sz="1800" b="1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Se la componente deterministica del grafo è una griglia bidimensionale (ossia, nodi giacciono su una superficie), allora l’esponente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clustering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ottimale è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2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Intuitivamente, perché  </a:t>
                </a:r>
                <a:r>
                  <a:rPr lang="is-IS" i="1" dirty="0" smtClean="0">
                    <a:solidFill>
                      <a:schemeClr val="tx1"/>
                    </a:solidFill>
                  </a:rPr>
                  <a:t>la probabilità che </a:t>
                </a:r>
                <a:r>
                  <a:rPr lang="it-IT" i="1" dirty="0" smtClean="0">
                    <a:solidFill>
                      <a:schemeClr val="tx1"/>
                    </a:solidFill>
                  </a:rPr>
                  <a:t>l’arco </a:t>
                </a:r>
                <a:r>
                  <a:rPr lang="it-IT" i="1" dirty="0">
                    <a:solidFill>
                      <a:schemeClr val="tx1"/>
                    </a:solidFill>
                  </a:rPr>
                  <a:t>random uscente da </a:t>
                </a:r>
                <a:r>
                  <a:rPr lang="it-IT" i="1" dirty="0" smtClean="0">
                    <a:solidFill>
                      <a:schemeClr val="tx1"/>
                    </a:solidFill>
                  </a:rPr>
                  <a:t>u cada in un certo blocco è la stessa per tutti i blocchi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	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Ossia, </a:t>
                </a:r>
                <a:r>
                  <a:rPr lang="it-IT" b="1" i="1" dirty="0" smtClean="0">
                    <a:solidFill>
                      <a:srgbClr val="DD51E7"/>
                    </a:solidFill>
                  </a:rPr>
                  <a:t>i </a:t>
                </a:r>
                <a:r>
                  <a:rPr lang="it-IT" b="1" i="1" dirty="0" err="1" smtClean="0">
                    <a:solidFill>
                      <a:srgbClr val="DD51E7"/>
                    </a:solidFill>
                  </a:rPr>
                  <a:t>weak</a:t>
                </a:r>
                <a:r>
                  <a:rPr lang="it-IT" b="1" i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b="1" i="1" dirty="0" err="1" smtClean="0">
                    <a:solidFill>
                      <a:srgbClr val="DD51E7"/>
                    </a:solidFill>
                  </a:rPr>
                  <a:t>ties</a:t>
                </a:r>
                <a:r>
                  <a:rPr lang="it-IT" b="1" i="1" dirty="0" smtClean="0">
                    <a:solidFill>
                      <a:srgbClr val="DD51E7"/>
                    </a:solidFill>
                  </a:rPr>
                  <a:t> sono distribuiti uniformemente su tutte le scale di risoluzione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e questo fa sì che, anche se per un certo numero di passi occorre utilizzare gli archi della griglia,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perché gli archi random che si incontrano fanno allontanare dall’obiettivo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e, dunque, ad ognuno di questi pasi ci si avvicina solo di un’inezia all’obiettivo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non occorreranno molti passi prima di arrivare ad un nodo il cui arco random diminuisce </a:t>
                </a:r>
                <a:r>
                  <a:rPr lang="it-IT" b="1" i="1" dirty="0" smtClean="0">
                    <a:solidFill>
                      <a:schemeClr val="tx1"/>
                    </a:solidFill>
                  </a:rPr>
                  <a:t>drasticamente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la distanza dall’obiettivo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la diminuisce di un ordine di grandezza!</a:t>
                </a:r>
              </a:p>
              <a:p>
                <a:pPr lvl="5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E ora, dopo l’intuizione, l’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ottimalità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nel caso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  <m:r>
                      <a:rPr lang="it-IT" sz="2400" i="1" dirty="0">
                        <a:solidFill>
                          <a:srgbClr val="FF7D2D"/>
                        </a:solidFill>
                        <a:latin typeface="Cambria Math" charset="0"/>
                        <a:ea typeface="PilGi" charset="-127"/>
                        <a:cs typeface="PilGi" charset="-127"/>
                      </a:rPr>
                      <m:t> 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-dimensionale non ci resta che dimostrarla formalmente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60112" y="733344"/>
                <a:ext cx="10104786" cy="6001993"/>
              </a:xfrm>
              <a:blipFill rotWithShape="0">
                <a:blip r:embed="rId2"/>
                <a:stretch>
                  <a:fillRect l="-422" b="-233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68299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</p:spPr>
            <p:txBody>
              <a:bodyPr>
                <a:normAutofit/>
              </a:bodyPr>
              <a:lstStyle/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Analizziamo formalmente le prestazioni dell‘algoritmo di ricerca decentralizzata applicata al modello generativo che abbiamo introdotto nel solo caso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  <m:r>
                      <a:rPr lang="it-IT" sz="2400" i="1" dirty="0">
                        <a:solidFill>
                          <a:srgbClr val="FF7D2D"/>
                        </a:solidFill>
                        <a:latin typeface="Cambria Math" charset="0"/>
                        <a:ea typeface="PilGi" charset="-127"/>
                        <a:cs typeface="PilGi" charset="-127"/>
                      </a:rPr>
                      <m:t> 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=1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perché, naturalmente, l’analisi risulta più semplice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anche se la generalizzazione ad altre dimensioni è, sostanzialmente, basata sugli stessi argomenti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Ossia, analizziamo il caso in cui i nodi sono in uno spazio unidimensionale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ossia, sono disposti su un anello</a:t>
                </a:r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al quale sono aggiunti gli archi random,								                in accordo al modello che abbiamo 									     descritto</a:t>
                </a:r>
              </a:p>
              <a:p>
                <a:r>
                  <a:rPr lang="it-IT" b="1" dirty="0" smtClean="0">
                    <a:solidFill>
                      <a:srgbClr val="C00000"/>
                    </a:solidFill>
                  </a:rPr>
                  <a:t>con coefficiente di </a:t>
                </a:r>
                <a:r>
                  <a:rPr lang="it-IT" b="1" dirty="0" err="1" smtClean="0">
                    <a:solidFill>
                      <a:srgbClr val="C00000"/>
                    </a:solidFill>
                  </a:rPr>
                  <a:t>clustering</a:t>
                </a:r>
                <a:r>
                  <a:rPr lang="it-IT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b="1" dirty="0" err="1" smtClean="0">
                    <a:solidFill>
                      <a:srgbClr val="C00000"/>
                    </a:solidFill>
                  </a:rPr>
                  <a:t>q</a:t>
                </a:r>
                <a:r>
                  <a:rPr lang="it-IT" b="1" dirty="0" smtClean="0">
                    <a:solidFill>
                      <a:srgbClr val="C00000"/>
                    </a:solidFill>
                  </a:rPr>
                  <a:t> = 1</a:t>
                </a:r>
                <a:endParaRPr lang="it-IT" b="1" dirty="0">
                  <a:solidFill>
                    <a:srgbClr val="C00000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  <a:blipFill rotWithShape="0">
                <a:blip r:embed="rId2"/>
                <a:stretch>
                  <a:fillRect l="-44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3" t="14959" r="11443" b="60325"/>
          <a:stretch/>
        </p:blipFill>
        <p:spPr>
          <a:xfrm>
            <a:off x="7393259" y="3390478"/>
            <a:ext cx="3010829" cy="334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5170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</p:spPr>
            <p:txBody>
              <a:bodyPr>
                <a:normAutofit/>
              </a:bodyPr>
              <a:lstStyle/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Più precisamente, consideriamo un grafo G tale che: </a:t>
                </a: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i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nodi sono sono disposti su un anello,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ossia, V = [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]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e  { (i, i+1): 1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i &lt;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}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{(n,1)}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⊆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al quale sono aggiunti gli archi random: per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V, 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( (</a:t>
                </a:r>
                <a:r>
                  <a:rPr lang="it-IT" b="1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b="1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chemeClr val="tx1"/>
                    </a:solidFill>
                  </a:rPr>
                  <a:t> E)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𝐙</m:t>
                        </m:r>
                      </m:den>
                    </m:f>
                  </m:oMath>
                </a14:m>
                <a:r>
                  <a:rPr lang="it-IT" sz="2000" b="1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20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20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20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20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20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2000" b="1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b="1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perché</a:t>
                </a:r>
                <a:r>
                  <a:rPr lang="it-IT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b="1" dirty="0" err="1" smtClean="0">
                    <a:solidFill>
                      <a:srgbClr val="C00000"/>
                    </a:solidFill>
                  </a:rPr>
                  <a:t>q</a:t>
                </a:r>
                <a:r>
                  <a:rPr lang="it-IT" b="1" dirty="0" smtClean="0">
                    <a:solidFill>
                      <a:srgbClr val="C00000"/>
                    </a:solidFill>
                  </a:rPr>
                  <a:t> = 1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con  </a:t>
                </a:r>
                <a:r>
                  <a:rPr lang="it-IT" dirty="0" err="1">
                    <a:solidFill>
                      <a:schemeClr val="tx1"/>
                    </a:solidFill>
                  </a:rPr>
                  <a:t>Z</a:t>
                </a:r>
                <a:r>
                  <a:rPr lang="it-IT" dirty="0">
                    <a:solidFill>
                      <a:schemeClr val="tx1"/>
                    </a:solidFill>
                  </a:rPr>
                  <a:t> =</a:t>
                </a:r>
                <a:r>
                  <a:rPr lang="it-IT" b="1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V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u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18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bg-BG" sz="18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u</m:t>
                            </m:r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endParaRPr lang="it-IT" sz="1800" dirty="0" smtClean="0">
                  <a:solidFill>
                    <a:srgbClr val="C00000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Osserviamo che, nel nostro caso (nodi su un anello 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1), per ogni u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V, 				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>
                    <a:solidFill>
                      <a:schemeClr val="tx1"/>
                    </a:solidFill>
                  </a:rPr>
                  <a:t>=</a:t>
                </a:r>
                <a:r>
                  <a:rPr lang="it-IT" b="1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V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u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20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bg-BG" sz="20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u</m:t>
                            </m:r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=  2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1 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 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>
                          <m:fPr>
                            <m:ctrlPr>
                              <a:rPr lang="bg-BG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num>
                          <m:den>
                            <m: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den>
                        </m:f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sub>
                      <m:sup/>
                      <m:e>
                        <m:r>
                          <a:rPr lang="it-IT" sz="20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20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20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h</m:t>
                        </m:r>
                      </m:den>
                    </m:f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	</a:t>
                </a:r>
                <a:r>
                  <a:rPr lang="it-IT" sz="1400" dirty="0" smtClean="0">
                    <a:solidFill>
                      <a:srgbClr val="DD51E7"/>
                    </a:solidFill>
                  </a:rPr>
                  <a:t>perché in un anello u ha due vicini a 														distanza 1, due vicini a distanza 3, e così via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			</a:t>
                </a:r>
                <a14:m>
                  <m:oMath xmlns:m="http://schemas.openxmlformats.org/officeDocument/2006/math">
                    <m:r>
                      <a:rPr lang="it-IT" b="1" i="0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2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lang="is-IS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5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h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is-IS" sz="200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∞</m:t>
                        </m:r>
                      </m:sup>
                      <m:e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20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200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h</m:t>
                        </m:r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=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2 ln 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n</a:t>
                </a:r>
                <a:endParaRPr lang="it-IT" b="1" dirty="0">
                  <a:solidFill>
                    <a:srgbClr val="162DCF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  <a:blipFill rotWithShape="0">
                <a:blip r:embed="rId2"/>
                <a:stretch>
                  <a:fillRect l="-44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4512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00252"/>
                <a:ext cx="9598929" cy="5540416"/>
              </a:xfrm>
            </p:spPr>
            <p:txBody>
              <a:bodyPr>
                <a:normAutofit/>
              </a:bodyPr>
              <a:lstStyle/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Sia G tale che: i nodi sono sono disposti su un anello, al quale sono aggiunti gli archi random: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per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u,v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V,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( (</a:t>
                </a:r>
                <a:r>
                  <a:rPr lang="it-IT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E)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Z</m:t>
                        </m:r>
                      </m:den>
                    </m:f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bg-BG" sz="18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u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0" i="1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con  </a:t>
                </a:r>
                <a:r>
                  <a:rPr lang="it-IT" dirty="0" err="1">
                    <a:solidFill>
                      <a:schemeClr val="tx1"/>
                    </a:solidFill>
                  </a:rPr>
                  <a:t>Z</a:t>
                </a:r>
                <a:r>
                  <a:rPr lang="it-IT" dirty="0">
                    <a:solidFill>
                      <a:schemeClr val="tx1"/>
                    </a:solidFill>
                  </a:rPr>
                  <a:t> =</a:t>
                </a:r>
                <a:r>
                  <a:rPr lang="it-IT" b="1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V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u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18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bg-BG" sz="18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u</m:t>
                            </m:r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endParaRPr lang="it-IT" sz="1800" dirty="0" smtClean="0">
                  <a:solidFill>
                    <a:srgbClr val="C00000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ove 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0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2 ln 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n</a:t>
                </a:r>
                <a:endParaRPr lang="it-IT" b="1" dirty="0" smtClean="0">
                  <a:solidFill>
                    <a:srgbClr val="162DCF"/>
                  </a:solidFill>
                </a:endParaRPr>
              </a:p>
              <a:p>
                <a:pPr lvl="4"/>
                <a:endParaRPr lang="it-IT" sz="800" b="1" dirty="0" smtClean="0">
                  <a:solidFill>
                    <a:srgbClr val="162DCF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Scegliamo uniformemente a caso due nodi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e t in G</a:t>
                </a:r>
              </a:p>
              <a:p>
                <a:pPr lvl="7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ed utilizziamo l’algoritmo di ricerca decentralizzata per calcolare un percorso da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a t	</a:t>
                </a:r>
              </a:p>
              <a:p>
                <a:pPr lvl="5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Indichiamo con X la variabile aleatoria che denota la lunghezza di tale percorso</a:t>
                </a:r>
              </a:p>
              <a:p>
                <a:pPr lvl="7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</a:t>
                </a:r>
                <a:r>
                  <a:rPr lang="it-IT" sz="1800" dirty="0">
                    <a:solidFill>
                      <a:schemeClr val="tx1"/>
                    </a:solidFill>
                  </a:rPr>
                  <a:t>,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																					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1800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O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n 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)</a:t>
                </a:r>
                <a:endParaRPr lang="it-IT" sz="1800" b="1" dirty="0">
                  <a:solidFill>
                    <a:srgbClr val="C00000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00252"/>
                <a:ext cx="9598929" cy="5540416"/>
              </a:xfrm>
              <a:blipFill rotWithShape="0">
                <a:blip r:embed="rId2"/>
                <a:stretch>
                  <a:fillRect l="-44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4065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00252"/>
                <a:ext cx="9598929" cy="5540416"/>
              </a:xfrm>
            </p:spPr>
            <p:txBody>
              <a:bodyPr>
                <a:normAutofit/>
              </a:bodyPr>
              <a:lstStyle/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O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n )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per fissare le idee, visualizziamo </a:t>
                </a:r>
                <a:r>
                  <a:rPr lang="it-IT" sz="1800" dirty="0">
                    <a:solidFill>
                      <a:schemeClr val="tx1"/>
                    </a:solidFill>
                  </a:rPr>
                  <a:t>l’esecuzione dell’algoritmo di ricerca decentralizzata che costruisce in G un percorso da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s</a:t>
                </a:r>
                <a:r>
                  <a:rPr lang="it-IT" sz="1800" dirty="0">
                    <a:solidFill>
                      <a:schemeClr val="tx1"/>
                    </a:solidFill>
                  </a:rPr>
                  <a:t> a t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come segue: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ricordiamo che, inizialmente,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possiede una copia della lettera 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che al passo 1 trasmette ad un suo vicino, 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che, a sua volta, trasmette a </a:t>
                </a:r>
                <a:r>
                  <a:rPr lang="it-IT" sz="1600" dirty="0">
                    <a:solidFill>
                      <a:schemeClr val="tx1"/>
                    </a:solidFill>
                  </a:rPr>
                  <a:t>un suo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vicino al passo 2, e così via fino a quando la lettera raggiunge t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suddividiamo in fasi il processo di trasmissione della lettera da un nodo all’altro: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rgbClr val="162DCF"/>
                    </a:solidFill>
                  </a:rPr>
                  <a:t>durante la 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fase 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j</a:t>
                </a:r>
                <a:r>
                  <a:rPr lang="it-IT" sz="1800" dirty="0" smtClean="0">
                    <a:solidFill>
                      <a:srgbClr val="162DCF"/>
                    </a:solidFill>
                  </a:rPr>
                  <a:t> la lettera è in possesso di un nodo u tale che </a:t>
                </a:r>
                <a:r>
                  <a:rPr lang="it-IT" sz="800" dirty="0" smtClean="0">
                    <a:solidFill>
                      <a:srgbClr val="162DCF"/>
                    </a:solidFill>
                  </a:rPr>
                  <a:t>																											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20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𝟐</m:t>
                            </m:r>
                          </m:e>
                          <m:sup>
                            <m:r>
                              <a:rPr lang="it-IT" sz="20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𝐣</m:t>
                            </m:r>
                            <m:r>
                              <a:rPr lang="it-IT" sz="20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+</m:t>
                            </m:r>
                            <m:r>
                              <a:rPr lang="it-IT" sz="20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𝟏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&lt;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d(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u,t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𝐬</m:t>
                        </m:r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2000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i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𝟐</m:t>
                            </m:r>
                          </m:e>
                          <m:sup>
                            <m:r>
                              <a:rPr lang="it-IT" sz="2000" b="1" i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𝐣</m:t>
                            </m:r>
                          </m:sup>
                        </m:sSup>
                      </m:den>
                    </m:f>
                  </m:oMath>
                </a14:m>
                <a:endParaRPr lang="it-IT" sz="2000" b="1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cosicché, il processo inizia con la fase 0</a:t>
                </a:r>
              </a:p>
              <a:p>
                <a:pPr marL="342900" lvl="1" indent="-342900"/>
                <a:r>
                  <a:rPr lang="it-IT" sz="1800" dirty="0">
                    <a:solidFill>
                      <a:schemeClr val="tx1"/>
                    </a:solidFill>
                  </a:rPr>
                  <a:t>P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oiché d(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s,t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20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20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e ad ogni fase si dimezza la distanza fra il nodo che possiede la lettera e t, allora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il numero di fasi è </a:t>
                </a:r>
                <a14:m>
                  <m:oMath xmlns:m="http://schemas.openxmlformats.org/officeDocument/2006/math">
                    <m:r>
                      <a:rPr lang="it-IT" sz="1800" b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it-IT" sz="18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1" i="1" dirty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1800" b="1" i="1" dirty="0" smtClean="0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800" b="1" i="0" dirty="0" smtClean="0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𝐥𝐨𝐠</m:t>
                            </m:r>
                          </m:e>
                          <m:sub>
                            <m:r>
                              <a:rPr lang="it-IT" sz="1800" b="1" i="1" dirty="0" smtClean="0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𝟐</m:t>
                            </m:r>
                          </m:sub>
                        </m:sSub>
                      </m:fName>
                      <m:e>
                        <m:r>
                          <a:rPr lang="it-IT" sz="1800" b="1" i="0" dirty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𝐧</m:t>
                        </m:r>
                      </m:e>
                    </m:func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342900" lvl="1" indent="-342900"/>
                <a:endParaRPr lang="it-IT" sz="1800" dirty="0">
                  <a:solidFill>
                    <a:schemeClr val="tx1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00252"/>
                <a:ext cx="9598929" cy="5540416"/>
              </a:xfrm>
              <a:blipFill rotWithShape="0">
                <a:blip r:embed="rId2"/>
                <a:stretch>
                  <a:fillRect l="-444" r="-317" b="-264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3919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00252"/>
                <a:ext cx="9598929" cy="5540416"/>
              </a:xfrm>
            </p:spPr>
            <p:txBody>
              <a:bodyPr>
                <a:normAutofit/>
              </a:bodyPr>
              <a:lstStyle/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O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n )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durante la fase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la lettera è in possesso di un nodo u tale che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80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  <m: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+1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&lt; d(u,t) </a:t>
                </a:r>
                <a14:m>
                  <m:oMath xmlns:m="http://schemas.openxmlformats.org/officeDocument/2006/math">
                    <m:r>
                      <a:rPr lang="it-IT" sz="1800" i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i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800" i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p>
                        </m:sSup>
                      </m:den>
                    </m:f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il numero di fasi è </a:t>
                </a:r>
                <a14:m>
                  <m:oMath xmlns:m="http://schemas.openxmlformats.org/officeDocument/2006/math">
                    <m: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1800" i="1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log</m:t>
                            </m:r>
                          </m:e>
                          <m:sub>
                            <m:r>
                              <a:rPr lang="it-IT" sz="1800" b="0" i="1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it-IT" sz="1800" b="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𝑛</m:t>
                        </m:r>
                      </m:e>
                    </m:func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3486150" lvl="8" indent="-342900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Indichiamo con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20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la durata della fase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	</a:t>
                </a:r>
              </a:p>
              <a:p>
                <a:pPr marL="742950" lvl="2" indent="-342900"/>
                <a:r>
                  <a:rPr lang="it-IT" sz="1600" dirty="0">
                    <a:solidFill>
                      <a:schemeClr val="tx1"/>
                    </a:solidFill>
                  </a:rPr>
                  <a:t>ossia, 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1800" baseline="-25000" dirty="0" err="1">
                    <a:solidFill>
                      <a:schemeClr val="tx1"/>
                    </a:solidFill>
                  </a:rPr>
                  <a:t>j</a:t>
                </a:r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è il numero di nodi che entrano in possesso della lettera durante la fase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j</a:t>
                </a:r>
                <a:endParaRPr lang="it-IT" sz="1600" dirty="0" smtClean="0">
                  <a:solidFill>
                    <a:schemeClr val="tx1"/>
                  </a:solidFill>
                </a:endParaRPr>
              </a:p>
              <a:p>
                <a:pPr marL="3486150" lvl="8" indent="-342900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Allora, X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20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20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20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200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</m:e>
                    </m:nary>
                    <m:r>
                      <a:rPr lang="it-IT" sz="2000" b="0" i="0" smtClean="0">
                        <a:solidFill>
                          <a:schemeClr val="tx1"/>
                        </a:solidFill>
                        <a:latin typeface="Cambria Math" charset="0"/>
                      </a:rPr>
                      <m:t> 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 e 	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E[X] </a:t>
                </a:r>
                <a:r>
                  <a:rPr lang="it-IT" sz="1800" b="1" dirty="0">
                    <a:solidFill>
                      <a:srgbClr val="162DCF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𝐣</m:t>
                        </m:r>
                        <m:r>
                          <a:rPr lang="it-IT" sz="2000" b="1" i="0">
                            <a:solidFill>
                              <a:srgbClr val="162DCF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2000" b="1" i="1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000" b="1" i="1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7"/>
                                  </m:rPr>
                                  <a:rPr lang="en-US" sz="2000" b="1" i="0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𝐥</m:t>
                                </m:r>
                                <m:r>
                                  <a:rPr lang="en-US" sz="2000" b="1" i="0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𝐨𝐠</m:t>
                                </m:r>
                              </m:e>
                              <m:sub>
                                <m:r>
                                  <a:rPr lang="it-IT" sz="2000" b="1" i="0">
                                    <a:solidFill>
                                      <a:srgbClr val="162DCF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𝟐</m:t>
                                </m:r>
                              </m:sub>
                            </m:sSub>
                          </m:fName>
                          <m:e>
                            <m:r>
                              <a:rPr lang="it-IT" sz="2000" b="1" i="0">
                                <a:solidFill>
                                  <a:srgbClr val="162DCF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𝐧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2000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20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𝐄</m:t>
                            </m:r>
                            <m:r>
                              <a:rPr lang="it-IT" sz="2000" b="1" i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[</m:t>
                            </m:r>
                            <m:r>
                              <a:rPr lang="it-IT" sz="2000" b="1" i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𝐗</m:t>
                            </m:r>
                          </m:e>
                          <m:sub>
                            <m:r>
                              <a:rPr lang="it-IT" sz="2000" b="1" i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𝐣</m:t>
                            </m:r>
                          </m:sub>
                        </m:sSub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]</m:t>
                        </m:r>
                      </m:e>
                    </m:nary>
                  </m:oMath>
                </a14:m>
                <a:endParaRPr lang="it-IT" sz="2000" b="1" dirty="0" smtClean="0">
                  <a:solidFill>
                    <a:schemeClr val="tx1"/>
                  </a:solidFill>
                </a:endParaRPr>
              </a:p>
              <a:p>
                <a:pPr marL="3486150" lvl="8" indent="-342900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Per dimostrare il teorema è, quindi, sufficiente dimostrare che, 	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			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per ogni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, E[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20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]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O(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ln</m:t>
                        </m:r>
                      </m:fName>
                      <m:e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n</m:t>
                        </m:r>
                      </m:e>
                    </m:func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marL="742950" lvl="2" indent="-342900"/>
                <a:endParaRPr lang="it-IT" sz="1600" dirty="0">
                  <a:solidFill>
                    <a:schemeClr val="tx1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00252"/>
                <a:ext cx="9598929" cy="5540416"/>
              </a:xfrm>
              <a:blipFill rotWithShape="0">
                <a:blip r:embed="rId2"/>
                <a:stretch>
                  <a:fillRect l="-44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7695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Esperimento di </a:t>
            </a:r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1045579"/>
            <a:ext cx="9598929" cy="5540416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E cosa ha osservato Stanley </a:t>
            </a:r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r>
              <a:rPr lang="it-IT" dirty="0" smtClean="0">
                <a:solidFill>
                  <a:schemeClr val="tx1"/>
                </a:solidFill>
              </a:rPr>
              <a:t> al termine del suo esperimento</a:t>
            </a:r>
            <a:r>
              <a:rPr lang="it-IT" dirty="0">
                <a:solidFill>
                  <a:schemeClr val="tx1"/>
                </a:solidFill>
              </a:rPr>
              <a:t>?</a:t>
            </a:r>
            <a:endParaRPr lang="it-IT" dirty="0" smtClean="0">
              <a:solidFill>
                <a:schemeClr val="tx1"/>
              </a:solidFill>
            </a:endParaRP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innanzi tutto, che circa un terzo delle lettere hanno raggiunto il destinatario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poi, che le lettere che hanno raggiunto il destinatario lo hanno fatto, </a:t>
            </a:r>
            <a:r>
              <a:rPr lang="it-IT" dirty="0">
                <a:solidFill>
                  <a:schemeClr val="tx1"/>
                </a:solidFill>
              </a:rPr>
              <a:t>in media</a:t>
            </a:r>
            <a:r>
              <a:rPr lang="it-IT" dirty="0" smtClean="0">
                <a:solidFill>
                  <a:schemeClr val="tx1"/>
                </a:solidFill>
              </a:rPr>
              <a:t>, in sei passi 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Le lettere hanno viaggiato da una parte all’altra degli Stati Uniti, trasmesse da un individuo all’altro sulla base di conoscenze personali, e hanno impiegato in media 6 passi per giungere a destinazione!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I </a:t>
            </a:r>
            <a:r>
              <a:rPr lang="it-IT" i="1" dirty="0" smtClean="0">
                <a:solidFill>
                  <a:schemeClr val="tx1"/>
                </a:solidFill>
              </a:rPr>
              <a:t>6 gradi di separazione</a:t>
            </a:r>
          </a:p>
          <a:p>
            <a:pPr lvl="7"/>
            <a:endParaRPr lang="it-IT" dirty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Ebbene, in base all’esito dell’esperimento di </a:t>
            </a:r>
            <a:r>
              <a:rPr lang="it-IT" dirty="0" err="1" smtClean="0">
                <a:solidFill>
                  <a:schemeClr val="tx1"/>
                </a:solidFill>
              </a:rPr>
              <a:t>Milgram</a:t>
            </a:r>
            <a:r>
              <a:rPr lang="it-IT" dirty="0" smtClean="0">
                <a:solidFill>
                  <a:schemeClr val="tx1"/>
                </a:solidFill>
              </a:rPr>
              <a:t>, possiamo trarre due conclusioni:</a:t>
            </a:r>
          </a:p>
          <a:p>
            <a:pPr lvl="1"/>
            <a:r>
              <a:rPr lang="it-IT" sz="1800" dirty="0" smtClean="0">
                <a:solidFill>
                  <a:schemeClr val="tx1"/>
                </a:solidFill>
              </a:rPr>
              <a:t>1) in una rete sociale è presente una moltitudine di percorsi molto brevi, che connettono qualunque coppia di nodi – il fenomeno </a:t>
            </a:r>
            <a:r>
              <a:rPr lang="it-IT" sz="1800" b="1" dirty="0" smtClean="0">
                <a:solidFill>
                  <a:srgbClr val="FF0000"/>
                </a:solidFill>
              </a:rPr>
              <a:t>Small World</a:t>
            </a:r>
          </a:p>
          <a:p>
            <a:pPr lvl="1"/>
            <a:r>
              <a:rPr lang="it-IT" sz="1800" dirty="0" smtClean="0">
                <a:solidFill>
                  <a:schemeClr val="tx1"/>
                </a:solidFill>
              </a:rPr>
              <a:t>2) che i percorsi brevi non solo esistono, ma possono essere trovati con facilità</a:t>
            </a:r>
          </a:p>
          <a:p>
            <a:pPr lvl="2"/>
            <a:r>
              <a:rPr lang="it-IT" sz="1800" dirty="0" smtClean="0">
                <a:solidFill>
                  <a:schemeClr val="tx1"/>
                </a:solidFill>
              </a:rPr>
              <a:t>ossia, da nodi che non conoscono altro della struttura della rete se non i propri immediati vicini!</a:t>
            </a:r>
            <a:endParaRPr lang="it-IT" sz="1800" dirty="0" smtClean="0">
              <a:solidFill>
                <a:srgbClr val="162D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8701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00252"/>
                <a:ext cx="9598929" cy="6057748"/>
              </a:xfrm>
            </p:spPr>
            <p:txBody>
              <a:bodyPr>
                <a:normAutofit/>
              </a:bodyPr>
              <a:lstStyle/>
              <a:p>
                <a:pPr marL="342900" lvl="1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O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n )</a:t>
                </a:r>
              </a:p>
              <a:p>
                <a:pPr marL="742950" lvl="2" indent="-342900"/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8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è la durata della fase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, X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</m:e>
                    </m:nary>
                    <m:r>
                      <a:rPr lang="it-IT" sz="1800" b="0" i="0" smtClean="0">
                        <a:solidFill>
                          <a:schemeClr val="tx1"/>
                        </a:solidFill>
                        <a:latin typeface="Cambria Math" charset="0"/>
                      </a:rPr>
                      <m:t> 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  e     E[X] </a:t>
                </a:r>
                <a:r>
                  <a:rPr lang="it-IT" sz="16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E</m:t>
                            </m:r>
                            <m: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[</m:t>
                            </m:r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  <m: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]</m:t>
                        </m:r>
                      </m:e>
                    </m:nary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chemeClr val="tx1"/>
                    </a:solidFill>
                  </a:rPr>
                  <a:t>Dimostriamo che, per ogni 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, E[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2000" b="1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] 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 O(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𝐥𝐧</m:t>
                        </m:r>
                      </m:fName>
                      <m:e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𝐧</m:t>
                        </m:r>
                      </m:e>
                    </m:func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marL="742950" lvl="2" indent="-342900"/>
                <a:r>
                  <a:rPr lang="it-IT" sz="1800" dirty="0">
                    <a:solidFill>
                      <a:schemeClr val="tx1"/>
                    </a:solidFill>
                  </a:rPr>
                  <a:t>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upponiamo di trovarci nel nodo v durante la fase j: allora,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8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  <m:r>
                              <a:rPr lang="it-IT" sz="18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+1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&lt; d(v,t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8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p>
                        </m:sSup>
                      </m:den>
                    </m:f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La fase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termina sicuramente se esiste un nodo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tale che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	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v,z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E e d(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z,t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𝑣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endParaRPr lang="it-IT" sz="2000" dirty="0" smtClean="0">
                  <a:solidFill>
                    <a:schemeClr val="tx1"/>
                  </a:solidFill>
                </a:endParaRP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perché d(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z,t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𝑣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1600" b="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p>
                        </m:sSup>
                      </m:den>
                    </m:f>
                  </m:oMath>
                </a14:m>
                <a:endParaRPr lang="it-IT" sz="16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quindi,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P(la fase 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 termina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 P</a:t>
                </a:r>
                <a:r>
                  <a:rPr lang="it-IT" sz="1800" dirty="0">
                    <a:solidFill>
                      <a:schemeClr val="tx1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1800" b="0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z </a:t>
                </a:r>
                <a14:m>
                  <m:oMath xmlns:m="http://schemas.openxmlformats.org/officeDocument/2006/math">
                    <m:r>
                      <a:rPr lang="it-IT" sz="18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V:  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v,z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E e d(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z,t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8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0" i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800" b="0" i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  <m:r>
                              <a:rPr lang="it-IT" sz="1800" b="0" i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+1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)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			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1" i="1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1800" b="1" i="0" dirty="0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z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V:  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(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v,z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E e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d(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z,t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1" i="1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 )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perché potrebbe essere d(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v,t</a:t>
                </a:r>
                <a:r>
                  <a:rPr lang="it-IT" sz="16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600" b="0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in tal caso esisterebbe un arco 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v,z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) dell’anello tale che d(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z,t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) = d(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v,t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) -1&lt;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e la fase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termina 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ma d(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z,t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) &gt;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6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𝑣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16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endParaRPr lang="it-IT" sz="1600" dirty="0" smtClean="0">
                  <a:solidFill>
                    <a:schemeClr val="tx1"/>
                  </a:solidFill>
                </a:endParaRPr>
              </a:p>
              <a:p>
                <a:endParaRPr lang="it-IT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00252"/>
                <a:ext cx="9598929" cy="6057748"/>
              </a:xfrm>
              <a:blipFill rotWithShape="0">
                <a:blip r:embed="rId2"/>
                <a:stretch>
                  <a:fillRect l="-444" t="-60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70200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00252"/>
                <a:ext cx="9598929" cy="6057748"/>
              </a:xfrm>
            </p:spPr>
            <p:txBody>
              <a:bodyPr>
                <a:normAutofit/>
              </a:bodyPr>
              <a:lstStyle/>
              <a:p>
                <a:pPr marL="342900" lvl="1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O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n )</a:t>
                </a:r>
              </a:p>
              <a:p>
                <a:pPr marL="742950" lvl="2" indent="-342900"/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8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è la durata della fase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, X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</m:e>
                    </m:nary>
                    <m:r>
                      <a:rPr lang="it-IT" sz="1800" b="0" i="0" smtClean="0">
                        <a:solidFill>
                          <a:schemeClr val="tx1"/>
                        </a:solidFill>
                        <a:latin typeface="Cambria Math" charset="0"/>
                      </a:rPr>
                      <m:t> 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  e     E[X] </a:t>
                </a:r>
                <a:r>
                  <a:rPr lang="it-IT" sz="16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E</m:t>
                            </m:r>
                            <m: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[</m:t>
                            </m:r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  <m: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]</m:t>
                        </m:r>
                      </m:e>
                    </m:nary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chemeClr val="tx1"/>
                    </a:solidFill>
                  </a:rPr>
                  <a:t>Dimostriamo che, per ogni 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, E[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2000" b="1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] 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 O(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𝐥𝐧</m:t>
                        </m:r>
                      </m:fName>
                      <m:e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𝐧</m:t>
                        </m:r>
                      </m:e>
                    </m:func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marL="742950" lvl="2" indent="-342900"/>
                <a:r>
                  <a:rPr lang="it-IT" sz="1800" dirty="0">
                    <a:solidFill>
                      <a:schemeClr val="tx1"/>
                    </a:solidFill>
                  </a:rPr>
                  <a:t>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upponiamo di trovarci nel nodo v durante la fase j: allora,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8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  <m:r>
                              <a:rPr lang="it-IT" sz="18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+1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&lt; d(v,t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s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8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8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bg-BG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18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it-IT" sz="18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p>
                        </m:sSup>
                      </m:den>
                    </m:f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b="1" dirty="0" err="1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(la fase 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 termina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1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1800" b="1" i="0" dirty="0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z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V:  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(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v,z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E e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d(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z,t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1" i="1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 )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Indichiamo con </a:t>
                </a:r>
                <a:r>
                  <a:rPr lang="it-IT" sz="1800" dirty="0">
                    <a:solidFill>
                      <a:schemeClr val="tx1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l’insieme </a:t>
                </a:r>
                <a:r>
                  <a:rPr lang="it-IT" sz="1800" dirty="0">
                    <a:solidFill>
                      <a:schemeClr val="tx1"/>
                    </a:solidFill>
                  </a:rPr>
                  <a:t>dei nodi che distano da t non più della metà di quanto v dista da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t: </a:t>
                </a:r>
                <a:r>
                  <a:rPr lang="it-IT" sz="1800" b="1" dirty="0" smtClean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= {u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V:  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d(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u,t</a:t>
                </a:r>
                <a:r>
                  <a:rPr lang="it-IT" sz="1800" b="1" dirty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b="1" i="1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} </a:t>
                </a:r>
                <a:r>
                  <a:rPr lang="it-IT" sz="1600" b="1" dirty="0" smtClean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 </a:t>
                </a:r>
                <a:r>
                  <a:rPr lang="it-IT" dirty="0">
                    <a:solidFill>
                      <a:schemeClr val="tx1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Allora,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2000" b="1" i="0" dirty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z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V:  (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v,z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E e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d(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z,t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20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f>
                      <m:fPr>
                        <m:ctrlPr>
                          <a:rPr lang="bg-BG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) </a:t>
                </a:r>
                <a:r>
                  <a:rPr lang="it-IT" sz="800" b="1" dirty="0" smtClean="0">
                    <a:solidFill>
                      <a:srgbClr val="DD51E7"/>
                    </a:solidFill>
                  </a:rPr>
                  <a:t>																															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 </a:t>
                </a:r>
                <a:r>
                  <a:rPr lang="it-IT" sz="1800" dirty="0">
                    <a:solidFill>
                      <a:schemeClr val="tx1"/>
                    </a:solidFill>
                  </a:rPr>
                  <a:t>P(</a:t>
                </a:r>
                <a14:m>
                  <m:oMath xmlns:m="http://schemas.openxmlformats.org/officeDocument/2006/math">
                    <m:r>
                      <a:rPr lang="it-IT" sz="2000" b="0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z </a:t>
                </a:r>
                <a14:m>
                  <m:oMath xmlns:m="http://schemas.openxmlformats.org/officeDocument/2006/math">
                    <m:r>
                      <a:rPr lang="it-IT" sz="18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I:  </a:t>
                </a:r>
                <a:r>
                  <a:rPr lang="it-IT" sz="1800" dirty="0">
                    <a:solidFill>
                      <a:schemeClr val="tx1"/>
                    </a:solidFill>
                  </a:rPr>
                  <a:t>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v,z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E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						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 </a:t>
                </a:r>
                <a:r>
                  <a:rPr lang="it-IT" sz="1800" dirty="0">
                    <a:solidFill>
                      <a:schemeClr val="tx1"/>
                    </a:solidFill>
                  </a:rPr>
                  <a:t>P(</a:t>
                </a:r>
                <a14:m>
                  <m:oMath xmlns:m="http://schemas.openxmlformats.org/officeDocument/2006/math">
                    <m:r>
                      <a:rPr lang="it-IT" sz="2000" b="0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z </a:t>
                </a:r>
                <a14:m>
                  <m:oMath xmlns:m="http://schemas.openxmlformats.org/officeDocument/2006/math">
                    <m:r>
                      <a:rPr lang="it-IT" sz="18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I: è un arco dell’anello oppure  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v,z</a:t>
                </a:r>
                <a:r>
                  <a:rPr lang="it-IT" sz="1800" dirty="0">
                    <a:solidFill>
                      <a:schemeClr val="tx1"/>
                    </a:solidFill>
                  </a:rPr>
                  <a:t>) è un arco random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       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𝑧</m:t>
                        </m:r>
                        <m: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</m:t>
                        </m:r>
                        <m:r>
                          <m:rPr>
                            <m:nor/>
                          </m:rPr>
                          <a:rPr lang="it-IT" sz="1800" dirty="0">
                            <a:solidFill>
                              <a:schemeClr val="tx1"/>
                            </a:solidFill>
                            <a:latin typeface="Ayuthaya" charset="-34"/>
                            <a:ea typeface="Ayuthaya" charset="-34"/>
                            <a:cs typeface="Ayuthaya" charset="-34"/>
                          </a:rPr>
                          <m:t>I</m:t>
                        </m:r>
                      </m:sub>
                      <m:sup/>
                      <m:e>
                        <m: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t-IT" sz="18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vz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è un arco dell’anello oppure 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v,z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è un arco random)</a:t>
                </a:r>
                <a:r>
                  <a:rPr lang="it-IT" sz="800" b="1" dirty="0" smtClean="0">
                    <a:solidFill>
                      <a:srgbClr val="DD51E7"/>
                    </a:solidFill>
                  </a:rPr>
                  <a:t>																										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b="1" i="1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𝐳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∈</m:t>
                        </m:r>
                        <m:r>
                          <m:rPr>
                            <m:nor/>
                          </m:rPr>
                          <a:rPr lang="it-IT" sz="2000" b="1" dirty="0">
                            <a:solidFill>
                              <a:srgbClr val="DD51E7"/>
                            </a:solidFill>
                            <a:latin typeface="Ayuthaya" charset="-34"/>
                            <a:ea typeface="Ayuthaya" charset="-34"/>
                            <a:cs typeface="Ayuthaya" charset="-34"/>
                          </a:rPr>
                          <m:t>I</m:t>
                        </m:r>
                      </m:sub>
                      <m:sup/>
                      <m:e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t-IT" sz="1800" b="1" dirty="0" err="1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( (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v,z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è un arco random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)</a:t>
                </a:r>
                <a:endParaRPr lang="it-IT" sz="1600" dirty="0" smtClean="0">
                  <a:solidFill>
                    <a:schemeClr val="tx1"/>
                  </a:solidFill>
                </a:endParaRPr>
              </a:p>
              <a:p>
                <a:endParaRPr lang="it-IT" dirty="0" smtClean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00252"/>
                <a:ext cx="9598929" cy="6057748"/>
              </a:xfrm>
              <a:blipFill rotWithShape="0">
                <a:blip r:embed="rId2"/>
                <a:stretch>
                  <a:fillRect l="-444" t="-604" b="-12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94149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78310"/>
                <a:ext cx="9756176" cy="5868177"/>
              </a:xfrm>
            </p:spPr>
            <p:txBody>
              <a:bodyPr>
                <a:normAutofit/>
              </a:bodyPr>
              <a:lstStyle/>
              <a:p>
                <a:pPr marL="342900" lvl="1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O(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n )</a:t>
                </a:r>
              </a:p>
              <a:p>
                <a:pPr marL="742950" lvl="2" indent="-342900"/>
                <a:r>
                  <a:rPr lang="it-IT" sz="1800" b="1" dirty="0" smtClean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= {u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V:  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d(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u,t</a:t>
                </a:r>
                <a:r>
                  <a:rPr lang="it-IT" sz="1800" b="1" dirty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b="1" i="1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1800" b="1" i="0" dirty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162DCF"/>
                    </a:solidFill>
                  </a:rPr>
                  <a:t> }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Allora,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2000" b="1" i="0" dirty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z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V:  (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v,z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E e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d(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z,t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20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f>
                      <m:fPr>
                        <m:ctrlPr>
                          <a:rPr lang="bg-BG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b="1" i="1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𝐳</m:t>
                        </m:r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∈</m:t>
                        </m:r>
                        <m:r>
                          <m:rPr>
                            <m:nor/>
                          </m:rPr>
                          <a:rPr lang="it-IT" sz="2000" b="1" dirty="0">
                            <a:solidFill>
                              <a:srgbClr val="DD51E7"/>
                            </a:solidFill>
                            <a:latin typeface="Ayuthaya" charset="-34"/>
                            <a:ea typeface="Ayuthaya" charset="-34"/>
                            <a:cs typeface="Ayuthaya" charset="-34"/>
                          </a:rPr>
                          <m:t>I</m:t>
                        </m:r>
                      </m:sub>
                      <m:sup/>
                      <m:e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P( (v,z) è un arco random)</a:t>
                </a:r>
                <a:endParaRPr lang="it-IT" sz="1600" dirty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sia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1800" dirty="0">
                        <a:solidFill>
                          <a:schemeClr val="tx1"/>
                        </a:solidFill>
                        <a:latin typeface="Ayuthaya" charset="-34"/>
                        <a:ea typeface="Ayuthaya" charset="-34"/>
                        <a:cs typeface="Ayuthaya" charset="-34"/>
                      </a:rPr>
                      <m:t>I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: allora 																			d(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v,z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d(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v,t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+ d(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t,z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:r>
                  <a:rPr lang="it-IT" sz="1800" dirty="0">
                    <a:solidFill>
                      <a:schemeClr val="tx1"/>
                    </a:solidFill>
                  </a:rPr>
                  <a:t>= d(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v,t</a:t>
                </a:r>
                <a:r>
                  <a:rPr lang="it-IT" sz="1800" dirty="0">
                    <a:solidFill>
                      <a:schemeClr val="tx1"/>
                    </a:solidFill>
                  </a:rPr>
                  <a:t>) +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d(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z,t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>
                    <a:solidFill>
                      <a:schemeClr val="tx1"/>
                    </a:solidFill>
                  </a:rPr>
                  <a:t>d(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v,t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3 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3486150" lvl="8" indent="-342900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allora, per ogni </a:t>
                </a:r>
                <a:r>
                  <a:rPr lang="it-IT" sz="1800" dirty="0">
                    <a:solidFill>
                      <a:schemeClr val="tx1"/>
                    </a:solidFill>
                  </a:rPr>
                  <a:t>z </a:t>
                </a:r>
                <a14:m>
                  <m:oMath xmlns:m="http://schemas.openxmlformats.org/officeDocument/2006/math">
                    <m:r>
                      <a:rPr lang="it-IT" sz="18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1800" dirty="0">
                        <a:solidFill>
                          <a:schemeClr val="tx1"/>
                        </a:solidFill>
                        <a:latin typeface="Ayuthaya" charset="-34"/>
                        <a:ea typeface="Ayuthaya" charset="-34"/>
                        <a:cs typeface="Ayuthaya" charset="-34"/>
                      </a:rPr>
                      <m:t>I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: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		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						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v,z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è un arco random)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Z</m:t>
                        </m:r>
                      </m:den>
                    </m:f>
                  </m:oMath>
                </a14:m>
                <a:r>
                  <a:rPr lang="it-IT" sz="2000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bg-BG" sz="20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sz="200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200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20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200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20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z</m:t>
                            </m:r>
                            <m:r>
                              <a:rPr lang="it-IT" sz="200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Z</m:t>
                        </m:r>
                      </m:den>
                    </m:f>
                  </m:oMath>
                </a14:m>
                <a:r>
                  <a:rPr lang="it-IT" sz="2000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num>
                      <m:den>
                        <m:sSup>
                          <m:sSupPr>
                            <m:ctrlPr>
                              <a:rPr lang="bg-BG" sz="20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3 </m:t>
                            </m:r>
                            <m:r>
                              <m:rPr>
                                <m:sty m:val="p"/>
                              </m:rP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20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t</m:t>
                            </m:r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        																			       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2 </m:t>
                        </m:r>
                        <m:func>
                          <m:funcPr>
                            <m:ctrlPr>
                              <a:rPr lang="it-IT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ln</m:t>
                            </m:r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func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sz="2000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num>
                      <m:den>
                        <m:sSup>
                          <m:sSupPr>
                            <m:ctrlPr>
                              <a:rPr lang="bg-BG" sz="20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3 </m:t>
                            </m:r>
                            <m:r>
                              <m:rPr>
                                <m:sty m:val="p"/>
                              </m:rP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t</m:t>
                            </m:r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  		</a:t>
                </a:r>
                <a:r>
                  <a:rPr lang="it-IT" dirty="0" smtClean="0">
                    <a:solidFill>
                      <a:srgbClr val="00B050"/>
                    </a:solidFill>
                  </a:rPr>
                  <a:t>perché </a:t>
                </a:r>
                <a:r>
                  <a:rPr lang="it-IT" dirty="0" err="1" smtClean="0">
                    <a:solidFill>
                      <a:srgbClr val="00B050"/>
                    </a:solidFill>
                  </a:rPr>
                  <a:t>Z</a:t>
                </a:r>
                <a:r>
                  <a:rPr lang="it-IT" dirty="0" smtClean="0">
                    <a:solidFill>
                      <a:srgbClr val="00B05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00B05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 smtClean="0">
                    <a:solidFill>
                      <a:srgbClr val="00B050"/>
                    </a:solidFill>
                  </a:rPr>
                  <a:t> 2 ln </a:t>
                </a:r>
                <a:r>
                  <a:rPr lang="it-IT" dirty="0" err="1" smtClean="0">
                    <a:solidFill>
                      <a:srgbClr val="00B050"/>
                    </a:solidFill>
                  </a:rPr>
                  <a:t>n</a:t>
                </a:r>
                <a:r>
                  <a:rPr lang="it-IT" dirty="0" smtClean="0">
                    <a:solidFill>
                      <a:srgbClr val="00B050"/>
                    </a:solidFill>
                  </a:rPr>
                  <a:t>  </a:t>
                </a:r>
                <a:r>
                  <a:rPr lang="it-IT" sz="800" dirty="0" smtClean="0">
                    <a:solidFill>
                      <a:srgbClr val="00B050"/>
                    </a:solidFill>
                  </a:rPr>
                  <a:t>																													          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3 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 </m:t>
                        </m:r>
                        <m:func>
                          <m:funcPr>
                            <m:ctrlPr>
                              <a:rPr lang="it-IT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ln</m:t>
                            </m:r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func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allora,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2000" b="1" i="0" dirty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z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V:  (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v,z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E e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d(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z,t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20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f>
                      <m:fPr>
                        <m:ctrlPr>
                          <a:rPr lang="bg-BG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) </a:t>
                </a:r>
                <a14:m>
                  <m:oMath xmlns:m="http://schemas.openxmlformats.org/officeDocument/2006/math">
                    <m:r>
                      <a:rPr lang="it-IT" sz="1800" b="1" i="0" dirty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𝐳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∈</m:t>
                        </m:r>
                        <m:r>
                          <m:rPr>
                            <m:nor/>
                          </m:rPr>
                          <a:rPr lang="it-IT" sz="2000" b="1" dirty="0">
                            <a:solidFill>
                              <a:srgbClr val="DD51E7"/>
                            </a:solidFill>
                            <a:latin typeface="Ayuthaya" charset="-34"/>
                            <a:ea typeface="Ayuthaya" charset="-34"/>
                            <a:cs typeface="Ayuthaya" charset="-34"/>
                          </a:rPr>
                          <m:t>I</m:t>
                        </m:r>
                      </m:sub>
                      <m:sup/>
                      <m:e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𝟑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 </m:t>
                        </m:r>
                        <m:func>
                          <m:funcPr>
                            <m:ctrlPr>
                              <a:rPr lang="it-IT" sz="2000" b="1" i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a:rPr lang="it-IT" sz="2000" b="1" i="0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𝐥𝐧</m:t>
                            </m:r>
                          </m:fName>
                          <m:e>
                            <m:r>
                              <a:rPr lang="it-IT" sz="2000" b="1" i="0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𝐧</m:t>
                            </m:r>
                          </m:e>
                        </m:func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𝟑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 </m:t>
                        </m:r>
                        <m:func>
                          <m:funcPr>
                            <m:ctrlPr>
                              <a:rPr lang="it-IT" sz="2000" b="1" i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a:rPr lang="it-IT" sz="2000" b="1" i="0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𝐥𝐧</m:t>
                            </m:r>
                          </m:fName>
                          <m:e>
                            <m:r>
                              <a:rPr lang="it-IT" sz="2000" b="1" i="0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𝐧</m:t>
                            </m:r>
                          </m:e>
                        </m:func>
                        <m:r>
                          <a:rPr lang="it-IT" sz="20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|</a:t>
                </a:r>
                <a:r>
                  <a:rPr lang="it-IT" sz="1800" b="1" dirty="0" smtClean="0">
                    <a:solidFill>
                      <a:srgbClr val="DD51E7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|</a:t>
                </a: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78310"/>
                <a:ext cx="9756176" cy="5868177"/>
              </a:xfrm>
              <a:blipFill rotWithShape="0">
                <a:blip r:embed="rId2"/>
                <a:stretch>
                  <a:fillRect l="-437" t="-51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48893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760112" y="811402"/>
                <a:ext cx="9756176" cy="5868177"/>
              </a:xfrm>
            </p:spPr>
            <p:txBody>
              <a:bodyPr>
                <a:normAutofit/>
              </a:bodyPr>
              <a:lstStyle/>
              <a:p>
                <a:pPr marL="342900" lvl="1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O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n )</a:t>
                </a:r>
              </a:p>
              <a:p>
                <a:pPr marL="742950" lvl="2" indent="-342900"/>
                <a:r>
                  <a:rPr lang="it-IT" sz="1600" b="1" dirty="0" err="1" smtClean="0">
                    <a:solidFill>
                      <a:srgbClr val="DD51E7"/>
                    </a:solidFill>
                  </a:rPr>
                  <a:t>P</a:t>
                </a:r>
                <a:r>
                  <a:rPr lang="it-IT" sz="1600" b="1" dirty="0" smtClean="0">
                    <a:solidFill>
                      <a:srgbClr val="DD51E7"/>
                    </a:solidFill>
                  </a:rPr>
                  <a:t>(la </a:t>
                </a:r>
                <a:r>
                  <a:rPr lang="it-IT" sz="1600" b="1" dirty="0">
                    <a:solidFill>
                      <a:srgbClr val="DD51E7"/>
                    </a:solidFill>
                  </a:rPr>
                  <a:t>fase </a:t>
                </a:r>
                <a:r>
                  <a:rPr lang="it-IT" sz="1600" b="1" dirty="0" err="1">
                    <a:solidFill>
                      <a:srgbClr val="DD51E7"/>
                    </a:solidFill>
                  </a:rPr>
                  <a:t>j</a:t>
                </a:r>
                <a:r>
                  <a:rPr lang="it-IT" sz="1600" b="1" dirty="0">
                    <a:solidFill>
                      <a:srgbClr val="DD51E7"/>
                    </a:solidFill>
                  </a:rPr>
                  <a:t> termina) </a:t>
                </a:r>
                <a14:m>
                  <m:oMath xmlns:m="http://schemas.openxmlformats.org/officeDocument/2006/math">
                    <m:r>
                      <a:rPr lang="it-IT" sz="16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b="1" dirty="0" smtClean="0">
                    <a:solidFill>
                      <a:srgbClr val="DD51E7"/>
                    </a:solidFill>
                  </a:rPr>
                  <a:t>P</a:t>
                </a:r>
                <a:r>
                  <a:rPr lang="it-IT" sz="1600" b="1" dirty="0">
                    <a:solidFill>
                      <a:srgbClr val="DD51E7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1600" b="1" i="0" dirty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z </a:t>
                </a:r>
                <a14:m>
                  <m:oMath xmlns:m="http://schemas.openxmlformats.org/officeDocument/2006/math">
                    <m:r>
                      <a:rPr lang="it-IT" sz="16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V:  (</a:t>
                </a:r>
                <a:r>
                  <a:rPr lang="it-IT" sz="1600" b="1" dirty="0" err="1">
                    <a:solidFill>
                      <a:srgbClr val="DD51E7"/>
                    </a:solidFill>
                  </a:rPr>
                  <a:t>v,z</a:t>
                </a:r>
                <a:r>
                  <a:rPr lang="it-IT" sz="16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6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E e </a:t>
                </a:r>
                <a:r>
                  <a:rPr lang="it-IT" sz="1600" b="1" dirty="0" smtClean="0">
                    <a:solidFill>
                      <a:srgbClr val="DD51E7"/>
                    </a:solidFill>
                  </a:rPr>
                  <a:t>d(</a:t>
                </a:r>
                <a:r>
                  <a:rPr lang="it-IT" sz="1600" b="1" dirty="0" err="1" smtClean="0">
                    <a:solidFill>
                      <a:srgbClr val="DD51E7"/>
                    </a:solidFill>
                  </a:rPr>
                  <a:t>z,t</a:t>
                </a:r>
                <a:r>
                  <a:rPr lang="it-IT" sz="16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200" b="1" i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f>
                      <m:fPr>
                        <m:ctrlPr>
                          <a:rPr lang="bg-BG" sz="16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16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600" b="1" i="0" dirty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b="1" dirty="0" smtClean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𝟑</m:t>
                        </m:r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 </m:t>
                        </m:r>
                        <m:func>
                          <m:funcPr>
                            <m:ctrlPr>
                              <a:rPr lang="it-IT" sz="1600" b="1" i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a:rPr lang="it-IT" sz="1600" b="1" i="0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𝐥𝐧</m:t>
                            </m:r>
                          </m:fName>
                          <m:e>
                            <m:r>
                              <a:rPr lang="it-IT" sz="1600" b="1" i="0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𝐧</m:t>
                            </m:r>
                          </m:e>
                        </m:func>
                        <m:r>
                          <a:rPr lang="it-IT" sz="1600" b="1" i="0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sz="1600" b="1" dirty="0" smtClean="0">
                    <a:solidFill>
                      <a:srgbClr val="DD51E7"/>
                    </a:solidFill>
                  </a:rPr>
                  <a:t> |</a:t>
                </a:r>
                <a:r>
                  <a:rPr lang="it-IT" sz="1600" b="1" dirty="0" smtClean="0">
                    <a:solidFill>
                      <a:srgbClr val="DD51E7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600" b="1" dirty="0" smtClean="0">
                    <a:solidFill>
                      <a:srgbClr val="DD51E7"/>
                    </a:solidFill>
                  </a:rPr>
                  <a:t>|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resta da valutare |</a:t>
                </a:r>
                <a:r>
                  <a:rPr lang="it-IT" sz="1800" b="1" dirty="0" smtClean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| = |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>
                    <a:solidFill>
                      <a:srgbClr val="162DCF"/>
                    </a:solidFill>
                  </a:rPr>
                  <a:t>{u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V:  d(</a:t>
                </a:r>
                <a:r>
                  <a:rPr lang="it-IT" sz="1800" b="1" dirty="0" err="1">
                    <a:solidFill>
                      <a:srgbClr val="162DCF"/>
                    </a:solidFill>
                  </a:rPr>
                  <a:t>u,t</a:t>
                </a:r>
                <a:r>
                  <a:rPr lang="it-IT" sz="1800" b="1" dirty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</a:t>
                </a:r>
                <a:r>
                  <a:rPr lang="it-IT" sz="1800" b="1" dirty="0" smtClean="0">
                    <a:solidFill>
                      <a:srgbClr val="162DCF"/>
                    </a:solidFill>
                  </a:rPr>
                  <a:t>}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|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siano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v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sin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v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des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i due nodi in </a:t>
                </a:r>
                <a:r>
                  <a:rPr lang="it-IT" sz="1600" b="1" dirty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a distanza massima da t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allora</a:t>
                </a:r>
                <a:r>
                  <a:rPr lang="it-IT" sz="1600" dirty="0">
                    <a:solidFill>
                      <a:schemeClr val="tx1"/>
                    </a:solidFill>
                  </a:rPr>
                  <a:t>,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d(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v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sin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, t) </a:t>
                </a:r>
                <a:r>
                  <a:rPr lang="it-IT" sz="1600" dirty="0">
                    <a:solidFill>
                      <a:schemeClr val="tx1"/>
                    </a:solidFill>
                  </a:rPr>
                  <a:t>=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d(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v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des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, t)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bg-BG" sz="1800" b="1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𝐭</m:t>
                            </m:r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r>
                              <a:rPr lang="it-IT" sz="1800" b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𝟐</m:t>
                            </m:r>
                          </m:den>
                        </m:f>
                      </m:e>
                    </m:d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1657350" lvl="4" indent="-342900"/>
                <a:r>
                  <a:rPr lang="it-IT" sz="1400" dirty="0" smtClean="0">
                    <a:solidFill>
                      <a:srgbClr val="00B050"/>
                    </a:solidFill>
                  </a:rPr>
                  <a:t>parte intera inferiore, perché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400" b="1" i="1" dirty="0">
                            <a:solidFill>
                              <a:srgbClr val="00B05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400" b="1" dirty="0">
                            <a:solidFill>
                              <a:srgbClr val="00B050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1400" b="1" dirty="0">
                            <a:solidFill>
                              <a:srgbClr val="00B050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400" b="1" dirty="0">
                            <a:solidFill>
                              <a:srgbClr val="00B050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400" b="1" dirty="0">
                            <a:solidFill>
                              <a:srgbClr val="00B050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1400" b="1" dirty="0">
                            <a:solidFill>
                              <a:srgbClr val="00B050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400" b="1" dirty="0">
                            <a:solidFill>
                              <a:srgbClr val="00B050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1400" b="1" dirty="0">
                            <a:solidFill>
                              <a:srgbClr val="00B050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400" dirty="0" smtClean="0">
                    <a:solidFill>
                      <a:srgbClr val="00B050"/>
                    </a:solidFill>
                  </a:rPr>
                  <a:t> potrebbe non essere intero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e siano v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sin1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e v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des1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i due nodi adiacenti a t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allora </a:t>
                </a:r>
                <a:r>
                  <a:rPr lang="it-IT" sz="1600" b="1" dirty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contiene: t, i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bg-BG" sz="18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t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nodi da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v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sin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a v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sin1</a:t>
                </a:r>
                <a:r>
                  <a:rPr lang="it-IT" sz="1600" dirty="0">
                    <a:solidFill>
                      <a:schemeClr val="tx1"/>
                    </a:solidFill>
                  </a:rPr>
                  <a:t>,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			           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i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bg-BG" sz="18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t</m:t>
                            </m:r>
                            <m:r>
                              <a:rPr lang="it-IT" sz="18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r>
                              <a:rPr lang="it-IT" sz="18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nodi da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v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des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a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v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des1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,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Allora: </a:t>
                </a:r>
                <a:r>
                  <a:rPr lang="it-IT" sz="1600" b="1" dirty="0">
                    <a:solidFill>
                      <a:srgbClr val="162DCF"/>
                    </a:solidFill>
                  </a:rPr>
                  <a:t>|</a:t>
                </a:r>
                <a:r>
                  <a:rPr lang="it-IT" sz="1600" b="1" dirty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600" b="1" dirty="0">
                    <a:solidFill>
                      <a:srgbClr val="162DCF"/>
                    </a:solidFill>
                  </a:rPr>
                  <a:t>|</a:t>
                </a:r>
                <a:r>
                  <a:rPr lang="it-IT" sz="1600" dirty="0">
                    <a:solidFill>
                      <a:schemeClr val="tx1"/>
                    </a:solidFill>
                  </a:rPr>
                  <a:t> =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1 +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it-IT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bg-BG" sz="16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6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6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t</m:t>
                            </m:r>
                            <m:r>
                              <a:rPr lang="it-IT" sz="16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+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it-IT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bg-BG" sz="16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6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6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t</m:t>
                            </m:r>
                            <m:r>
                              <a:rPr lang="it-IT" sz="16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1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 b="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d>
                          <m:dPr>
                            <m:ctrlPr>
                              <a:rPr lang="it-IT" sz="16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6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t</m:t>
                            </m:r>
                          </m:e>
                        </m:d>
                        <m:r>
                          <a:rPr lang="it-IT" sz="16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−1</m:t>
                        </m:r>
                      </m:num>
                      <m:den>
                        <m:r>
                          <a:rPr lang="it-IT" sz="1600" b="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 b="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d>
                          <m:dPr>
                            <m:ctrlPr>
                              <a:rPr lang="it-IT" sz="16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600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600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t</m:t>
                            </m:r>
                          </m:e>
                        </m:d>
                        <m:r>
                          <a:rPr lang="it-IT" sz="1600" b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−</m:t>
                        </m:r>
                        <m:r>
                          <a:rPr lang="it-IT" sz="1600" b="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1600" b="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b="1" dirty="0" smtClean="0">
                    <a:solidFill>
                      <a:srgbClr val="162DCF"/>
                    </a:solidFill>
                  </a:rPr>
                  <a:t>= d(</a:t>
                </a:r>
                <a:r>
                  <a:rPr lang="it-IT" sz="1600" b="1" dirty="0" err="1" smtClean="0">
                    <a:solidFill>
                      <a:srgbClr val="162DCF"/>
                    </a:solidFill>
                  </a:rPr>
                  <a:t>v,t</a:t>
                </a:r>
                <a:r>
                  <a:rPr lang="it-IT" sz="1600" b="1" dirty="0" smtClean="0">
                    <a:solidFill>
                      <a:srgbClr val="162DCF"/>
                    </a:solidFill>
                  </a:rPr>
                  <a:t>)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In conclusione, 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P(la fase 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j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 termina)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𝟑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 </m:t>
                        </m:r>
                        <m:func>
                          <m:funcPr>
                            <m:ctrlPr>
                              <a:rPr lang="it-IT" sz="2000" b="1" i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a:rPr lang="it-IT" sz="2000" b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𝐥𝐧</m:t>
                            </m:r>
                          </m:fName>
                          <m:e>
                            <m:r>
                              <a:rPr lang="it-IT" sz="2000" b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𝐧</m:t>
                            </m:r>
                          </m:e>
                        </m:func>
                        <m:r>
                          <a:rPr lang="it-IT" sz="20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d(v,t)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60112" y="811402"/>
                <a:ext cx="9756176" cy="5868177"/>
              </a:xfrm>
              <a:blipFill rotWithShape="0">
                <a:blip r:embed="rId2"/>
                <a:stretch>
                  <a:fillRect l="-438" t="-51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56" t="16807" r="59664" b="4767"/>
          <a:stretch/>
        </p:blipFill>
        <p:spPr>
          <a:xfrm>
            <a:off x="9219137" y="2163336"/>
            <a:ext cx="1929161" cy="438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3376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00252"/>
                <a:ext cx="9598929" cy="5540416"/>
              </a:xfrm>
            </p:spPr>
            <p:txBody>
              <a:bodyPr>
                <a:normAutofit/>
              </a:bodyPr>
              <a:lstStyle/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O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n )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Indichiamo con </a:t>
                </a:r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8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la durata della fase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Allora, X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</m:e>
                    </m:nary>
                    <m:r>
                      <a:rPr lang="it-IT" sz="1800" b="0" i="0" smtClean="0">
                        <a:solidFill>
                          <a:schemeClr val="tx1"/>
                        </a:solidFill>
                        <a:latin typeface="Cambria Math" charset="0"/>
                      </a:rPr>
                      <m:t> 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  e     E[X] </a:t>
                </a:r>
                <a:r>
                  <a:rPr lang="it-IT" sz="16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E</m:t>
                            </m:r>
                            <m: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[</m:t>
                            </m:r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  <m: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]</m:t>
                        </m:r>
                      </m:e>
                    </m:nary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chemeClr val="tx1"/>
                    </a:solidFill>
                  </a:rPr>
                  <a:t>Dimostriamo che, per ogni 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, E[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2000" b="1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] 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 O(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𝐥𝐧</m:t>
                        </m:r>
                      </m:fName>
                      <m:e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𝐧</m:t>
                        </m:r>
                      </m:e>
                    </m:func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P(la </a:t>
                </a:r>
                <a:r>
                  <a:rPr lang="it-IT" sz="1800" dirty="0">
                    <a:solidFill>
                      <a:schemeClr val="tx1"/>
                    </a:solidFill>
                  </a:rPr>
                  <a:t>fase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j</a:t>
                </a:r>
                <a:r>
                  <a:rPr lang="it-IT" sz="1800" dirty="0">
                    <a:solidFill>
                      <a:schemeClr val="tx1"/>
                    </a:solidFill>
                  </a:rPr>
                  <a:t> termina) </a:t>
                </a:r>
                <a14:m>
                  <m:oMath xmlns:m="http://schemas.openxmlformats.org/officeDocument/2006/math">
                    <m:r>
                      <a:rPr lang="it-IT" sz="1800" b="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3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 </m:t>
                        </m:r>
                        <m:func>
                          <m:funcPr>
                            <m:ctrlPr>
                              <a:rPr lang="it-IT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ln</m:t>
                            </m:r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func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d(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v,t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marL="742950" lvl="2" indent="-342900"/>
                <a:r>
                  <a:rPr lang="it-IT" sz="1800" dirty="0">
                    <a:solidFill>
                      <a:schemeClr val="tx1"/>
                    </a:solidFill>
                  </a:rPr>
                  <a:t>Allora, P(la fase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j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u="sng" dirty="0" smtClean="0">
                    <a:solidFill>
                      <a:schemeClr val="tx1"/>
                    </a:solidFill>
                  </a:rPr>
                  <a:t>non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termina</a:t>
                </a:r>
                <a:r>
                  <a:rPr lang="it-IT" sz="1800" dirty="0">
                    <a:solidFill>
                      <a:schemeClr val="tx1"/>
                    </a:solidFill>
                  </a:rPr>
                  <a:t>)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1</a:t>
                </a:r>
                <a14:m>
                  <m:oMath xmlns:m="http://schemas.openxmlformats.org/officeDocument/2006/math">
                    <m:r>
                      <a:rPr lang="it-IT" sz="2000" b="0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 − </m:t>
                    </m:r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20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3 </m:t>
                        </m:r>
                        <m:r>
                          <m:rPr>
                            <m:sty m:val="p"/>
                          </m:rPr>
                          <a:rPr lang="it-IT" sz="20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  <m:r>
                          <a:rPr lang="it-IT" sz="20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it-IT" sz="20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20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it-IT" sz="20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t</m:t>
                        </m:r>
                        <m:r>
                          <a:rPr lang="it-IT" sz="20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) </m:t>
                        </m:r>
                        <m:func>
                          <m:funcPr>
                            <m:ctrlPr>
                              <a:rPr lang="it-IT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sz="2000" b="0" i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ln</m:t>
                            </m:r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2000" b="0" i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func>
                        <m:r>
                          <a:rPr lang="it-IT" sz="2000" b="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 = </a:t>
                </a:r>
                <a:r>
                  <a:rPr lang="it-IT" sz="1800" dirty="0">
                    <a:solidFill>
                      <a:schemeClr val="tx1"/>
                    </a:solidFill>
                  </a:rPr>
                  <a:t>1</a:t>
                </a:r>
                <a14:m>
                  <m:oMath xmlns:m="http://schemas.openxmlformats.org/officeDocument/2006/math">
                    <m:r>
                      <a:rPr lang="it-IT" sz="20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 − </m:t>
                    </m:r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3 </m:t>
                        </m:r>
                        <m:func>
                          <m:funcPr>
                            <m:ctrlPr>
                              <a:rPr lang="it-IT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ln</m:t>
                            </m:r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func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endParaRPr lang="it-IT" sz="20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>
                    <a:solidFill>
                      <a:schemeClr val="tx1"/>
                    </a:solidFill>
                  </a:rPr>
                  <a:t>Allora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,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 (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X</a:t>
                </a:r>
                <a:r>
                  <a:rPr lang="it-IT" sz="2000" b="1" baseline="-25000" dirty="0" err="1">
                    <a:solidFill>
                      <a:srgbClr val="DD51E7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18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h) = 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(la 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fase 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j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u="sng" dirty="0">
                    <a:solidFill>
                      <a:srgbClr val="DD51E7"/>
                    </a:solidFill>
                  </a:rPr>
                  <a:t>non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termina per h passi) </a:t>
                </a:r>
                <a14:m>
                  <m:oMath xmlns:m="http://schemas.openxmlformats.org/officeDocument/2006/math">
                    <m:r>
                      <a:rPr lang="it-IT" sz="2000" b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it-IT" sz="2000" b="1" i="0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sSup>
                      <m:sSupPr>
                        <m:ctrlPr>
                          <a:rPr lang="it-IT" sz="2000" b="1" i="1" smtClean="0">
                            <a:solidFill>
                              <a:srgbClr val="DD51E7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t-BR" sz="2000" b="1" i="1" smtClean="0">
                                <a:solidFill>
                                  <a:srgbClr val="DD51E7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it-IT" sz="2000" b="1" i="1" smtClean="0">
                                <a:solidFill>
                                  <a:srgbClr val="DD51E7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𝟏</m:t>
                            </m:r>
                            <m:r>
                              <a:rPr lang="it-IT" sz="2000" b="1" i="1" smtClean="0">
                                <a:solidFill>
                                  <a:srgbClr val="DD51E7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−</m:t>
                            </m:r>
                            <m:f>
                              <m:fPr>
                                <m:ctrlPr>
                                  <a:rPr lang="bg-BG" sz="2000" b="1" i="1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2000" b="1" i="0" smtClean="0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  <m:t>𝟏</m:t>
                                </m:r>
                              </m:num>
                              <m:den>
                                <m:r>
                                  <a:rPr lang="it-IT" sz="2000" b="1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  <m:t>𝟑</m:t>
                                </m:r>
                                <m:r>
                                  <a:rPr lang="it-IT" sz="2000" b="1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  <m:func>
                                  <m:funcPr>
                                    <m:ctrlPr>
                                      <a:rPr lang="it-IT" sz="2000" b="1" i="1">
                                        <a:solidFill>
                                          <a:srgbClr val="DD51E7"/>
                                        </a:solidFill>
                                        <a:latin typeface="Cambria Math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it-IT" sz="2000" b="1">
                                        <a:solidFill>
                                          <a:srgbClr val="DD51E7"/>
                                        </a:solidFill>
                                        <a:latin typeface="Cambria Math" charset="0"/>
                                      </a:rPr>
                                      <m:t>𝐥𝐧</m:t>
                                    </m:r>
                                  </m:fName>
                                  <m:e>
                                    <m:r>
                                      <a:rPr lang="it-IT" sz="2000" b="1">
                                        <a:solidFill>
                                          <a:srgbClr val="DD51E7"/>
                                        </a:solidFill>
                                        <a:latin typeface="Cambria Math" charset="0"/>
                                      </a:rPr>
                                      <m:t>𝐧</m:t>
                                    </m:r>
                                  </m:e>
                                </m:func>
                                <m:r>
                                  <a:rPr lang="it-IT" sz="2000" b="1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𝐡</m:t>
                        </m:r>
                      </m:sup>
                    </m:sSup>
                  </m:oMath>
                </a14:m>
                <a:endParaRPr lang="it-IT" sz="2000" b="1" dirty="0">
                  <a:solidFill>
                    <a:srgbClr val="DD51E7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Non resta che calcolare E[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2000" baseline="-25000" dirty="0" err="1">
                    <a:solidFill>
                      <a:schemeClr val="tx1"/>
                    </a:solidFill>
                  </a:rPr>
                  <a:t>j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]: 										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E[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20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] = 1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P(X</a:t>
                </a:r>
                <a:r>
                  <a:rPr lang="it-IT" sz="2000" baseline="-25000" dirty="0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1) + 2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P(X</a:t>
                </a:r>
                <a:r>
                  <a:rPr lang="it-IT" sz="2000" baseline="-25000" dirty="0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2) + 3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P(X</a:t>
                </a:r>
                <a:r>
                  <a:rPr lang="it-IT" sz="2000" baseline="-25000" dirty="0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3) +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…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P(X</a:t>
                </a:r>
                <a:r>
                  <a:rPr lang="it-IT" sz="2000" baseline="-25000" dirty="0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 </a:t>
                </a:r>
                <a:r>
                  <a:rPr lang="it-IT" sz="1600" dirty="0" smtClean="0">
                    <a:solidFill>
                      <a:srgbClr val="00B050"/>
                    </a:solidFill>
                  </a:rPr>
                  <a:t>perché d(</a:t>
                </a:r>
                <a:r>
                  <a:rPr lang="it-IT" sz="1600" dirty="0" err="1" smtClean="0">
                    <a:solidFill>
                      <a:srgbClr val="00B050"/>
                    </a:solidFill>
                  </a:rPr>
                  <a:t>s,t</a:t>
                </a:r>
                <a:r>
                  <a:rPr lang="it-IT" sz="1600" dirty="0" smtClean="0">
                    <a:solidFill>
                      <a:srgbClr val="00B050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600" b="1">
                        <a:solidFill>
                          <a:srgbClr val="00B05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600" dirty="0" smtClean="0">
                    <a:solidFill>
                      <a:srgbClr val="00B050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rgbClr val="00B05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rgbClr val="00B050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1800">
                            <a:solidFill>
                              <a:srgbClr val="00B050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 </a:t>
                </a:r>
                <a:endParaRPr lang="it-IT" sz="1800" dirty="0">
                  <a:solidFill>
                    <a:srgbClr val="DD51E7"/>
                  </a:solidFill>
                </a:endParaRPr>
              </a:p>
              <a:p>
                <a:endParaRPr lang="it-IT" dirty="0" smtClean="0">
                  <a:solidFill>
                    <a:srgbClr val="162DCF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00252"/>
                <a:ext cx="9598929" cy="5540416"/>
              </a:xfrm>
              <a:blipFill rotWithShape="0">
                <a:blip r:embed="rId2"/>
                <a:stretch>
                  <a:fillRect l="-44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56838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00252"/>
                <a:ext cx="10146470" cy="5540416"/>
              </a:xfrm>
            </p:spPr>
            <p:txBody>
              <a:bodyPr>
                <a:normAutofit/>
              </a:bodyPr>
              <a:lstStyle/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O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n )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Indichiamo con </a:t>
                </a:r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8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la durata della fase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Allora, X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</m:e>
                    </m:nary>
                    <m:r>
                      <a:rPr lang="it-IT" sz="1800" b="0" i="0" smtClean="0">
                        <a:solidFill>
                          <a:schemeClr val="tx1"/>
                        </a:solidFill>
                        <a:latin typeface="Cambria Math" charset="0"/>
                      </a:rPr>
                      <m:t> 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  e     E[X] </a:t>
                </a:r>
                <a:r>
                  <a:rPr lang="it-IT" sz="16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E</m:t>
                            </m:r>
                            <m: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[</m:t>
                            </m:r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  <m: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]</m:t>
                        </m:r>
                      </m:e>
                    </m:nary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chemeClr val="tx1"/>
                    </a:solidFill>
                  </a:rPr>
                  <a:t>Dimostriamo che, per ogni 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, E[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2000" b="1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] 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 O(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𝐥𝐧</m:t>
                        </m:r>
                      </m:fName>
                      <m:e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𝐧</m:t>
                        </m:r>
                      </m:e>
                    </m:func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marL="742950" lvl="2" indent="-342900"/>
                <a:r>
                  <a:rPr lang="it-IT" sz="1800" b="1" dirty="0" err="1" smtClean="0">
                    <a:solidFill>
                      <a:srgbClr val="DD51E7"/>
                    </a:solidFill>
                  </a:rPr>
                  <a:t>P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 (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X</a:t>
                </a:r>
                <a:r>
                  <a:rPr lang="it-IT" sz="2000" b="1" baseline="-25000" dirty="0" err="1">
                    <a:solidFill>
                      <a:srgbClr val="DD51E7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1800" b="1" i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h)  </a:t>
                </a:r>
                <a14:m>
                  <m:oMath xmlns:m="http://schemas.openxmlformats.org/officeDocument/2006/math">
                    <m:r>
                      <a:rPr lang="it-IT" sz="2000" b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it-IT" sz="2000" b="1" i="0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sSup>
                      <m:sSupPr>
                        <m:ctrlPr>
                          <a:rPr lang="it-IT" sz="2000" b="1" i="1" smtClean="0">
                            <a:solidFill>
                              <a:srgbClr val="DD51E7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t-BR" sz="2000" b="1" i="1" smtClean="0">
                                <a:solidFill>
                                  <a:srgbClr val="DD51E7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it-IT" sz="2000" b="1" i="1" smtClean="0">
                                <a:solidFill>
                                  <a:srgbClr val="DD51E7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𝟏</m:t>
                            </m:r>
                            <m:r>
                              <a:rPr lang="it-IT" sz="2000" b="1" i="1" smtClean="0">
                                <a:solidFill>
                                  <a:srgbClr val="DD51E7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 −</m:t>
                            </m:r>
                            <m:f>
                              <m:fPr>
                                <m:ctrlPr>
                                  <a:rPr lang="bg-BG" sz="2000" b="1" i="1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2000" b="1" i="0" smtClean="0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  <m:t>𝟏</m:t>
                                </m:r>
                              </m:num>
                              <m:den>
                                <m:r>
                                  <a:rPr lang="it-IT" sz="2000" b="1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  <m:t>𝟑</m:t>
                                </m:r>
                                <m:r>
                                  <a:rPr lang="it-IT" sz="2000" b="1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  <m:func>
                                  <m:funcPr>
                                    <m:ctrlPr>
                                      <a:rPr lang="it-IT" sz="2000" b="1" i="1">
                                        <a:solidFill>
                                          <a:srgbClr val="DD51E7"/>
                                        </a:solidFill>
                                        <a:latin typeface="Cambria Math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it-IT" sz="2000" b="1">
                                        <a:solidFill>
                                          <a:srgbClr val="DD51E7"/>
                                        </a:solidFill>
                                        <a:latin typeface="Cambria Math" charset="0"/>
                                      </a:rPr>
                                      <m:t>𝐥𝐧</m:t>
                                    </m:r>
                                  </m:fName>
                                  <m:e>
                                    <m:r>
                                      <a:rPr lang="it-IT" sz="2000" b="1">
                                        <a:solidFill>
                                          <a:srgbClr val="DD51E7"/>
                                        </a:solidFill>
                                        <a:latin typeface="Cambria Math" charset="0"/>
                                      </a:rPr>
                                      <m:t>𝐧</m:t>
                                    </m:r>
                                  </m:e>
                                </m:func>
                                <m:r>
                                  <a:rPr lang="it-IT" sz="2000" b="1">
                                    <a:solidFill>
                                      <a:srgbClr val="DD51E7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it-IT" sz="2000" b="1" i="0" smtClean="0">
                            <a:solidFill>
                              <a:srgbClr val="DD51E7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𝐡</m:t>
                        </m:r>
                      </m:sup>
                    </m:sSup>
                  </m:oMath>
                </a14:m>
                <a:endParaRPr lang="it-IT" sz="2000" b="1" dirty="0">
                  <a:solidFill>
                    <a:srgbClr val="DD51E7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E[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20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]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 1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P(X</a:t>
                </a:r>
                <a:r>
                  <a:rPr lang="it-IT" sz="2000" baseline="-25000" dirty="0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1) + 2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P(X</a:t>
                </a:r>
                <a:r>
                  <a:rPr lang="it-IT" sz="2000" baseline="-25000" dirty="0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2) + 3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P(X</a:t>
                </a:r>
                <a:r>
                  <a:rPr lang="it-IT" sz="2000" baseline="-25000" dirty="0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3) </a:t>
                </a:r>
                <a:r>
                  <a:rPr lang="it-IT" sz="1800" dirty="0">
                    <a:solidFill>
                      <a:schemeClr val="tx1"/>
                    </a:solidFill>
                  </a:rPr>
                  <a:t>+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4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dirty="0">
                    <a:solidFill>
                      <a:schemeClr val="tx1"/>
                    </a:solidFill>
                  </a:rPr>
                  <a:t>P(X</a:t>
                </a:r>
                <a:r>
                  <a:rPr lang="it-IT" sz="2000" baseline="-25000" dirty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4) + </a:t>
                </a:r>
                <a:r>
                  <a:rPr lang="is-IS" sz="1800" dirty="0" smtClean="0">
                    <a:solidFill>
                      <a:schemeClr val="tx1"/>
                    </a:solidFill>
                  </a:rPr>
                  <a:t>…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s-IS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P(X</a:t>
                </a:r>
                <a:r>
                  <a:rPr lang="it-IT" sz="2000" baseline="-25000" dirty="0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) 	</a:t>
                </a:r>
                <a:r>
                  <a:rPr lang="it-IT" sz="2400" dirty="0" smtClean="0">
                    <a:solidFill>
                      <a:schemeClr val="tx1"/>
                    </a:solidFill>
                  </a:rPr>
                  <a:t>	       	</a:t>
                </a:r>
                <a:r>
                  <a:rPr lang="it-IT" sz="2400" dirty="0">
                    <a:solidFill>
                      <a:schemeClr val="tx1"/>
                    </a:solidFill>
                  </a:rPr>
                  <a:t> </a:t>
                </a:r>
                <a:r>
                  <a:rPr lang="it-IT" sz="2400" dirty="0" smtClean="0">
                    <a:solidFill>
                      <a:schemeClr val="tx1"/>
                    </a:solidFill>
                  </a:rPr>
                  <a:t>    	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= P(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1600" b="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1) + 1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P(X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2) +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2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P(X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3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) </a:t>
                </a:r>
                <a:r>
                  <a:rPr lang="it-IT" sz="1600" dirty="0">
                    <a:solidFill>
                      <a:schemeClr val="tx1"/>
                    </a:solidFill>
                  </a:rPr>
                  <a:t>+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3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P(X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4)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+ </a:t>
                </a:r>
                <a:r>
                  <a:rPr lang="is-IS" sz="1600" dirty="0">
                    <a:solidFill>
                      <a:schemeClr val="tx1"/>
                    </a:solidFill>
                  </a:rPr>
                  <a:t>…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+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s-IS" sz="16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bg-BG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sz="16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num>
                          <m:den>
                            <m:r>
                              <a:rPr lang="it-IT" sz="16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  <m:r>
                          <a:rPr lang="it-IT" sz="16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−1</m:t>
                        </m:r>
                      </m:e>
                    </m:d>
                  </m:oMath>
                </a14:m>
                <a:r>
                  <a:rPr lang="is-IS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P(X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) </a:t>
                </a:r>
                <a:r>
                  <a:rPr lang="it-IT" sz="2000" dirty="0" smtClean="0">
                    <a:solidFill>
                      <a:schemeClr val="tx1"/>
                    </a:solidFill>
                  </a:rPr>
                  <a:t>	</a:t>
                </a:r>
                <a:r>
                  <a:rPr lang="it-IT" sz="2000" dirty="0">
                    <a:solidFill>
                      <a:schemeClr val="tx1"/>
                    </a:solidFill>
                  </a:rPr>
                  <a:t>	</a:t>
                </a:r>
                <a:r>
                  <a:rPr lang="it-IT" sz="2000" dirty="0" smtClean="0">
                    <a:solidFill>
                      <a:schemeClr val="tx1"/>
                    </a:solidFill>
                  </a:rPr>
                  <a:t>     		      	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= </a:t>
                </a:r>
                <a:r>
                  <a:rPr lang="it-IT" sz="1600" dirty="0">
                    <a:solidFill>
                      <a:schemeClr val="tx1"/>
                    </a:solidFill>
                  </a:rPr>
                  <a:t>P 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1) +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2) +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1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P(X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3) +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2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P(X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4) + </a:t>
                </a:r>
                <a:r>
                  <a:rPr lang="is-IS" sz="1600" dirty="0">
                    <a:solidFill>
                      <a:schemeClr val="tx1"/>
                    </a:solidFill>
                  </a:rPr>
                  <a:t>… +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s-IS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bg-BG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sz="16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num>
                          <m:den>
                            <m:r>
                              <a:rPr lang="it-IT" sz="16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  <m: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−</m:t>
                        </m:r>
                        <m:r>
                          <a:rPr lang="it-IT" sz="16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e>
                    </m:d>
                  </m:oMath>
                </a14:m>
                <a:r>
                  <a:rPr lang="is-IS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P(X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)  		     			= </a:t>
                </a:r>
                <a:r>
                  <a:rPr lang="it-IT" sz="1600" dirty="0">
                    <a:solidFill>
                      <a:schemeClr val="tx1"/>
                    </a:solidFill>
                  </a:rPr>
                  <a:t>P 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1) + 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P</a:t>
                </a:r>
                <a:r>
                  <a:rPr lang="it-IT" sz="1600" dirty="0">
                    <a:solidFill>
                      <a:schemeClr val="tx1"/>
                    </a:solidFill>
                  </a:rPr>
                  <a:t>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>
                    <a:solidFill>
                      <a:schemeClr val="tx1"/>
                    </a:solidFill>
                  </a:rPr>
                  <a:t>j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2) +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 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3) +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1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dirty="0">
                    <a:solidFill>
                      <a:schemeClr val="tx1"/>
                    </a:solidFill>
                  </a:rPr>
                  <a:t>P(X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4) + </a:t>
                </a:r>
                <a:r>
                  <a:rPr lang="is-IS" sz="1600" dirty="0">
                    <a:solidFill>
                      <a:schemeClr val="tx1"/>
                    </a:solidFill>
                  </a:rPr>
                  <a:t>… +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s-IS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bg-BG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it-IT" sz="16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num>
                          <m:den>
                            <m:r>
                              <a:rPr lang="it-IT" sz="16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  <m: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−</m:t>
                        </m:r>
                        <m:r>
                          <a:rPr lang="it-IT" sz="16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3</m:t>
                        </m:r>
                      </m:e>
                    </m:d>
                  </m:oMath>
                </a14:m>
                <a:r>
                  <a:rPr lang="is-IS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P(X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)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		     	     			= 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… 																			     	= </a:t>
                </a:r>
                <a:r>
                  <a:rPr lang="it-IT" sz="1600" dirty="0">
                    <a:solidFill>
                      <a:schemeClr val="tx1"/>
                    </a:solidFill>
                  </a:rPr>
                  <a:t>P 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1) + 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P</a:t>
                </a:r>
                <a:r>
                  <a:rPr lang="it-IT" sz="1600" dirty="0">
                    <a:solidFill>
                      <a:schemeClr val="tx1"/>
                    </a:solidFill>
                  </a:rPr>
                  <a:t>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>
                    <a:solidFill>
                      <a:schemeClr val="tx1"/>
                    </a:solidFill>
                  </a:rPr>
                  <a:t>j</a:t>
                </a:r>
                <a:r>
                  <a:rPr lang="it-IT" sz="1600" baseline="-250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2) +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 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3) +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4) + </a:t>
                </a:r>
                <a:r>
                  <a:rPr lang="is-IS" sz="1600" dirty="0">
                    <a:solidFill>
                      <a:schemeClr val="tx1"/>
                    </a:solidFill>
                  </a:rPr>
                  <a:t>… +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(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6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 </m:t>
                    </m:r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num>
                      <m:den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)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000" dirty="0" smtClean="0">
                    <a:solidFill>
                      <a:schemeClr val="tx1"/>
                    </a:solidFill>
                  </a:rPr>
                  <a:t>																												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>
                          <m:fPr>
                            <m:ctrlPr>
                              <a:rPr lang="bg-BG" sz="200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it-IT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it-IT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den>
                        </m:f>
                      </m:sub>
                      <m:sup/>
                      <m:e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P(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2000" baseline="-25000" dirty="0" err="1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≥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h) </a:t>
                </a:r>
                <a:endParaRPr lang="it-IT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00252"/>
                <a:ext cx="10146470" cy="5540416"/>
              </a:xfrm>
              <a:blipFill rotWithShape="0">
                <a:blip r:embed="rId2"/>
                <a:stretch>
                  <a:fillRect l="-420" b="-605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43735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Prestazioni della ricerca miope nel modello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00252"/>
                <a:ext cx="10146470" cy="5540416"/>
              </a:xfrm>
            </p:spPr>
            <p:txBody>
              <a:bodyPr>
                <a:normAutofit/>
              </a:bodyPr>
              <a:lstStyle/>
              <a:p>
                <a:pPr lvl="8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Teorema: E[X]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O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( ln</a:t>
                </a:r>
                <a:r>
                  <a:rPr lang="it-IT" sz="2000" b="1" baseline="30000" dirty="0" smtClean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 err="1" smtClean="0">
                    <a:solidFill>
                      <a:srgbClr val="C00000"/>
                    </a:solidFill>
                  </a:rPr>
                  <a:t>n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)</a:t>
                </a:r>
                <a:endParaRPr lang="it-IT" sz="1800" b="1" dirty="0">
                  <a:solidFill>
                    <a:srgbClr val="C00000"/>
                  </a:solidFill>
                </a:endParaRP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Indichiamo con </a:t>
                </a:r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1800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la durata della fase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Allora, X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</m:e>
                    </m:nary>
                    <m:r>
                      <a:rPr lang="it-IT" sz="1800" b="0" i="0" smtClean="0">
                        <a:solidFill>
                          <a:schemeClr val="tx1"/>
                        </a:solidFill>
                        <a:latin typeface="Cambria Math" charset="0"/>
                      </a:rPr>
                      <m:t> 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  e     E[X] </a:t>
                </a:r>
                <a:r>
                  <a:rPr lang="it-IT" sz="16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18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E</m:t>
                            </m:r>
                            <m: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[</m:t>
                            </m:r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  <m:r>
                          <a:rPr lang="it-IT" sz="18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]</m:t>
                        </m:r>
                      </m:e>
                    </m:nary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chemeClr val="tx1"/>
                    </a:solidFill>
                  </a:rPr>
                  <a:t>Dimostriamo che, per ogni 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, E[</a:t>
                </a:r>
                <a:r>
                  <a:rPr lang="it-IT" sz="1800" b="1" dirty="0" err="1" smtClean="0">
                    <a:solidFill>
                      <a:schemeClr val="tx1"/>
                    </a:solidFill>
                  </a:rPr>
                  <a:t>X</a:t>
                </a:r>
                <a:r>
                  <a:rPr lang="it-IT" sz="2000" b="1" baseline="-25000" dirty="0" err="1" smtClean="0">
                    <a:solidFill>
                      <a:schemeClr val="tx1"/>
                    </a:solidFill>
                  </a:rPr>
                  <a:t>j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] </a:t>
                </a:r>
                <a14:m>
                  <m:oMath xmlns:m="http://schemas.openxmlformats.org/officeDocument/2006/math">
                    <m:r>
                      <a:rPr lang="it-IT" sz="18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 O(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1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r>
                          <a:rPr lang="it-IT" sz="1800" b="1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𝐥𝐧</m:t>
                        </m:r>
                      </m:fName>
                      <m:e>
                        <m:r>
                          <a:rPr lang="it-IT" sz="1800" b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𝐧</m:t>
                        </m:r>
                      </m:e>
                    </m:func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P 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1800" baseline="-25000" dirty="0" err="1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it-IT" sz="1800" b="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h)  </a:t>
                </a:r>
                <a14:m>
                  <m:oMath xmlns:m="http://schemas.openxmlformats.org/officeDocument/2006/math">
                    <m:r>
                      <a:rPr lang="it-IT" sz="20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 </m:t>
                    </m:r>
                    <m:sSup>
                      <m:sSupPr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t-BR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20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20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it-IT" sz="2000" b="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3</m:t>
                                </m:r>
                                <m:r>
                                  <a:rPr lang="it-IT" sz="2000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  <m:func>
                                  <m:funcPr>
                                    <m:ctrlPr>
                                      <a:rPr lang="it-IT" sz="20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it-IT" sz="2000" b="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ln</m:t>
                                    </m:r>
                                  </m:fName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2000" b="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func>
                                <m:r>
                                  <a:rPr lang="it-IT" sz="2000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</m:sup>
                    </m:sSup>
                  </m:oMath>
                </a14:m>
                <a:endParaRPr lang="it-IT" sz="2000" dirty="0">
                  <a:solidFill>
                    <a:srgbClr val="DD51E7"/>
                  </a:solidFill>
                </a:endParaRPr>
              </a:p>
              <a:p>
                <a:pPr marL="742950" lvl="2" indent="-342900"/>
                <a:r>
                  <a:rPr lang="it-IT" sz="1800" b="1" dirty="0" smtClean="0">
                    <a:solidFill>
                      <a:srgbClr val="DD51E7"/>
                    </a:solidFill>
                  </a:rPr>
                  <a:t>E[</a:t>
                </a:r>
                <a:r>
                  <a:rPr lang="it-IT" sz="1800" b="1" dirty="0" err="1">
                    <a:solidFill>
                      <a:srgbClr val="DD51E7"/>
                    </a:solidFill>
                  </a:rPr>
                  <a:t>X</a:t>
                </a:r>
                <a:r>
                  <a:rPr lang="it-IT" sz="1800" b="1" baseline="-25000" dirty="0" err="1">
                    <a:solidFill>
                      <a:srgbClr val="DD51E7"/>
                    </a:solidFill>
                  </a:rPr>
                  <a:t>j</a:t>
                </a:r>
                <a:r>
                  <a:rPr lang="it-IT" sz="1800" b="1" dirty="0">
                    <a:solidFill>
                      <a:srgbClr val="DD51E7"/>
                    </a:solidFill>
                  </a:rPr>
                  <a:t>]</a:t>
                </a:r>
                <a:r>
                  <a:rPr lang="it-IT" sz="1800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>
                          <m:fPr>
                            <m:ctrlPr>
                              <a:rPr lang="bg-BG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den>
                        </m:f>
                      </m:sub>
                      <m:sup/>
                      <m:e>
                        <m: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P(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X</a:t>
                </a:r>
                <a:r>
                  <a:rPr lang="it-IT" sz="1800" baseline="-25000" dirty="0" err="1">
                    <a:solidFill>
                      <a:schemeClr val="tx1"/>
                    </a:solidFill>
                  </a:rPr>
                  <a:t>j</a:t>
                </a:r>
                <a14:m>
                  <m:oMath xmlns:m="http://schemas.openxmlformats.org/officeDocument/2006/math">
                    <m:r>
                      <a:rPr lang="it-IT" sz="1800" b="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≥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h) </a:t>
                </a:r>
                <a14:m>
                  <m:oMath xmlns:m="http://schemas.openxmlformats.org/officeDocument/2006/math">
                    <m:r>
                      <a:rPr lang="it-IT" sz="1800" b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2000" b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>
                          <m:fPr>
                            <m:ctrlPr>
                              <a:rPr lang="bg-BG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den>
                        </m:f>
                      </m:sub>
                      <m:sup/>
                      <m:e>
                        <m: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</m:e>
                    </m:nary>
                    <m:sSup>
                      <m:sSupPr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t-BR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20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20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it-IT" sz="2000" b="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3</m:t>
                                </m:r>
                                <m:r>
                                  <a:rPr lang="it-IT" sz="2000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  <m:func>
                                  <m:funcPr>
                                    <m:ctrlPr>
                                      <a:rPr lang="it-IT" sz="20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it-IT" sz="2000" b="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ln</m:t>
                                    </m:r>
                                  </m:fName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2000" b="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func>
                                <m:r>
                                  <a:rPr lang="it-IT" sz="2000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			</a:t>
                </a:r>
                <a14:m>
                  <m:oMath xmlns:m="http://schemas.openxmlformats.org/officeDocument/2006/math">
                    <m:r>
                      <a:rPr lang="it-IT" sz="1800" b="1" smtClean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 </m:t>
                        </m:r>
                        <m: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  <m: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≥</m:t>
                        </m:r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0</m:t>
                        </m:r>
                      </m:sub>
                      <m:sup/>
                      <m:e>
                        <m: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</m:e>
                    </m:nary>
                    <m:sSup>
                      <m:sSupPr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t-BR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20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20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it-IT" sz="2000" b="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3</m:t>
                                </m:r>
                                <m:r>
                                  <a:rPr lang="it-IT" sz="2000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  <m:func>
                                  <m:funcPr>
                                    <m:ctrlPr>
                                      <a:rPr lang="it-IT" sz="20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it-IT" sz="2000" b="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ln</m:t>
                                    </m:r>
                                  </m:fName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2000" b="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func>
                                <m:r>
                                  <a:rPr lang="it-IT" sz="2000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it-IT" sz="2000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1 −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pt-BR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it-IT" sz="2000" b="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20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2000" b="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it-IT" sz="2000" b="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3</m:t>
                                </m:r>
                                <m:r>
                                  <a:rPr lang="it-IT" sz="2000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  <m:func>
                                  <m:funcPr>
                                    <m:ctrlPr>
                                      <a:rPr lang="it-IT" sz="20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it-IT" sz="2000" b="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ln</m:t>
                                    </m:r>
                                  </m:fName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2000" b="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func>
                                <m:r>
                                  <a:rPr lang="it-IT" sz="2000" b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</m:den>
                            </m:f>
                          </m:e>
                        </m:d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= </a:t>
                </a:r>
                <a:r>
                  <a:rPr lang="it-IT" sz="1800" b="1" dirty="0" smtClean="0">
                    <a:solidFill>
                      <a:srgbClr val="DD51E7"/>
                    </a:solidFill>
                  </a:rPr>
                  <a:t>3 ln </a:t>
                </a:r>
                <a:r>
                  <a:rPr lang="it-IT" sz="1800" b="1" dirty="0" err="1" smtClean="0">
                    <a:solidFill>
                      <a:srgbClr val="DD51E7"/>
                    </a:solidFill>
                  </a:rPr>
                  <a:t>n</a:t>
                </a:r>
                <a:endParaRPr lang="it-IT" sz="1800" b="1" dirty="0" smtClean="0">
                  <a:solidFill>
                    <a:srgbClr val="DD51E7"/>
                  </a:solidFill>
                </a:endParaRPr>
              </a:p>
              <a:p>
                <a:pPr marL="342900" lvl="1" indent="-342900"/>
                <a:r>
                  <a:rPr lang="it-IT" sz="1800" b="1" dirty="0" smtClean="0">
                    <a:solidFill>
                      <a:schemeClr val="tx1"/>
                    </a:solidFill>
                  </a:rPr>
                  <a:t>Terminiamo la dimostrazione</a:t>
                </a:r>
              </a:p>
              <a:p>
                <a:pPr marL="742950" lvl="2" indent="-342900"/>
                <a:r>
                  <a:rPr lang="it-IT" sz="1800" b="1" dirty="0" smtClean="0">
                    <a:solidFill>
                      <a:srgbClr val="C00000"/>
                    </a:solidFill>
                  </a:rPr>
                  <a:t>E[X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] </a:t>
                </a:r>
                <a:r>
                  <a:rPr lang="it-IT" sz="18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20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20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E</m:t>
                            </m:r>
                            <m: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[</m:t>
                            </m:r>
                            <m:r>
                              <m:rPr>
                                <m:sty m:val="p"/>
                              </m:rP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j</m:t>
                            </m:r>
                          </m:sub>
                        </m:sSub>
                        <m: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]</m:t>
                        </m:r>
                      </m:e>
                    </m:nary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≤</m:t>
                        </m:r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j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≤ </m:t>
                        </m:r>
                        <m:func>
                          <m:func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20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l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og</m:t>
                                </m:r>
                              </m:e>
                              <m:sub>
                                <m:r>
                                  <a:rPr lang="it-IT" sz="20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n</m:t>
                            </m:r>
                          </m:e>
                        </m:func>
                      </m:sub>
                      <m:sup/>
                      <m:e>
                        <m: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3</m:t>
                        </m:r>
                        <m:func>
                          <m:funcPr>
                            <m:ctrlPr>
                              <a:rPr lang="it-IT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ln</m:t>
                            </m:r>
                          </m:fName>
                          <m:e>
                            <m:r>
                              <m:rPr>
                                <m:sty m:val="p"/>
                              </m:rP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func>
                      </m:e>
                    </m:nary>
                  </m:oMath>
                </a14:m>
                <a:r>
                  <a:rPr lang="it-IT" sz="1800" b="1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  <m:brk m:alnAt="7"/>
                              </m:rPr>
                              <a:rPr lang="en-US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l</m:t>
                            </m:r>
                            <m:r>
                              <m:rPr>
                                <m:sty m:val="p"/>
                              </m:rPr>
                              <a:rPr lang="en-US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og</m:t>
                            </m:r>
                          </m:e>
                          <m:sub>
                            <m: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n</m:t>
                        </m:r>
                      </m:e>
                    </m:func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</a:rPr>
                      <m:t>3</m:t>
                    </m:r>
                    <m:func>
                      <m:funcPr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ln</m:t>
                        </m:r>
                      </m:fName>
                      <m:e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e>
                    </m:func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	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  <m:brk m:alnAt="7"/>
                              </m:rPr>
                              <a:rPr lang="en-US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l</m:t>
                            </m:r>
                            <m:r>
                              <m:rPr>
                                <m:sty m:val="p"/>
                              </m:rPr>
                              <a:rPr lang="en-US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og</m:t>
                            </m:r>
                          </m:e>
                          <m:sub>
                            <m: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e</m:t>
                        </m:r>
                      </m:e>
                    </m:func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ln</m:t>
                        </m:r>
                      </m:fName>
                      <m:e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e>
                    </m:func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</a:rPr>
                      <m:t>3</m:t>
                    </m:r>
                    <m:func>
                      <m:funcPr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ln</m:t>
                        </m:r>
                      </m:fName>
                      <m:e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e>
                    </m:func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C00000"/>
                    </a:solidFill>
                  </a:rPr>
                  <a:t> O( ln</a:t>
                </a:r>
                <a:r>
                  <a:rPr lang="it-IT" sz="2000" b="1" baseline="30000" dirty="0">
                    <a:solidFill>
                      <a:srgbClr val="C00000"/>
                    </a:solidFill>
                  </a:rPr>
                  <a:t>2</a:t>
                </a:r>
                <a:r>
                  <a:rPr lang="it-IT" sz="1800" b="1" dirty="0">
                    <a:solidFill>
                      <a:srgbClr val="C00000"/>
                    </a:solidFill>
                  </a:rPr>
                  <a:t> </a:t>
                </a:r>
                <a:r>
                  <a:rPr lang="it-IT" sz="1800" b="1" dirty="0" err="1">
                    <a:solidFill>
                      <a:srgbClr val="C00000"/>
                    </a:solidFill>
                  </a:rPr>
                  <a:t>n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) 								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QED</a:t>
                </a:r>
                <a:endParaRPr lang="it-IT" sz="1800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00252"/>
                <a:ext cx="10146470" cy="5540416"/>
              </a:xfrm>
              <a:blipFill rotWithShape="0">
                <a:blip r:embed="rId2"/>
                <a:stretch>
                  <a:fillRect l="-42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48078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Perché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</a:t>
                </a:r>
                <a:r>
                  <a:rPr lang="it-IT" dirty="0" smtClean="0">
                    <a:solidFill>
                      <a:srgbClr val="FF7D2D"/>
                    </a:solidFill>
                    <a:ea typeface="PilGi" charset="-127"/>
                    <a:cs typeface="PilGi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4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funziona </a:t>
                </a:r>
                <a:r>
                  <a:rPr lang="it-IT" dirty="0">
                    <a:solidFill>
                      <a:schemeClr val="tx1"/>
                    </a:solidFill>
                  </a:rPr>
                  <a:t>b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ene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m:rPr>
                            <m:nor/>
                          </m:rPr>
                          <a:rPr lang="it-IT" dirty="0" smtClean="0">
                            <a:solidFill>
                              <a:srgbClr val="FF7D2D"/>
                            </a:solidFill>
                            <a:latin typeface="PilGi" charset="-127"/>
                            <a:ea typeface="PilGi" charset="-127"/>
                            <a:cs typeface="PilGi" charset="-127"/>
                          </a:rPr>
                          <m:t>d</m:t>
                        </m:r>
                      </m:sup>
                    </m:sSup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  <a:blipFill rotWithShape="0">
                <a:blip r:embed="rId2"/>
                <a:stretch>
                  <a:fillRect l="-2120" t="-1316" b="-32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800252"/>
                <a:ext cx="9722723" cy="5912782"/>
              </a:xfrm>
            </p:spPr>
            <p:txBody>
              <a:bodyPr>
                <a:normAutofit fontScale="92500" lnSpcReduction="20000"/>
              </a:bodyPr>
              <a:lstStyle/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Gli “ingredienti” che permettono di dimostrare che la ricerca decentralizzata si comporta “bene” nell’anello 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=</a:t>
                </a:r>
                <a:r>
                  <a:rPr lang="it-IT" sz="1800" dirty="0" smtClean="0">
                    <a:solidFill>
                      <a:srgbClr val="FF7D2D"/>
                    </a:solidFill>
                    <a:ea typeface="PilGi" charset="-127"/>
                    <a:cs typeface="PilGi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  <m:r>
                      <a:rPr lang="it-IT" sz="2400" i="1" dirty="0">
                        <a:solidFill>
                          <a:srgbClr val="FF7D2D"/>
                        </a:solidFill>
                        <a:latin typeface="Cambria Math" charset="0"/>
                        <a:ea typeface="PilGi" charset="-127"/>
                        <a:cs typeface="PilGi" charset="-127"/>
                      </a:rPr>
                      <m:t> 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=1) sono: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1)</a:t>
                </a:r>
                <a:r>
                  <a:rPr lang="it-IT" sz="1600" b="1" dirty="0" smtClean="0">
                    <a:solidFill>
                      <a:srgbClr val="162DCF"/>
                    </a:solidFill>
                  </a:rPr>
                  <a:t> fissato d, il numero di nodi a distanza d dalla destinazione t è, all’incirca, d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2) il fattore di normalizzazione è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2 ln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n</a:t>
                </a:r>
                <a:endParaRPr lang="it-IT" sz="16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Questi due “ingredienti” permettono di dimostrare che, trovandoci in un nodo v a distanza d da t, la probabilità che v abbia un vicino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a distanza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𝑑</m:t>
                        </m:r>
                      </m:num>
                      <m:den>
                        <m:r>
                          <a:rPr lang="it-IT" b="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da t è proporzionale a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func>
                          <m:funcPr>
                            <m:ctrlP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ln</m:t>
                            </m:r>
                          </m:fName>
                          <m:e>
                            <m:r>
                              <a:rPr lang="it-IT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</m:e>
                        </m:func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 </a:t>
                </a:r>
                <a:r>
                  <a:rPr lang="it-IT" b="1" i="1" dirty="0" smtClean="0">
                    <a:solidFill>
                      <a:schemeClr val="tx1"/>
                    </a:solidFill>
                  </a:rPr>
                  <a:t>indipendentemente da 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d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Infatti, detto </a:t>
                </a:r>
                <a:r>
                  <a:rPr lang="it-IT" sz="1600" b="1" dirty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600" b="1" dirty="0">
                    <a:solidFill>
                      <a:srgbClr val="162DCF"/>
                    </a:solidFill>
                  </a:rPr>
                  <a:t>= {u </a:t>
                </a:r>
                <a14:m>
                  <m:oMath xmlns:m="http://schemas.openxmlformats.org/officeDocument/2006/math">
                    <m:r>
                      <a:rPr lang="it-IT" sz="16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600" b="1" dirty="0">
                    <a:solidFill>
                      <a:srgbClr val="162DCF"/>
                    </a:solidFill>
                  </a:rPr>
                  <a:t> V:  d(</a:t>
                </a:r>
                <a:r>
                  <a:rPr lang="it-IT" sz="1600" b="1" dirty="0" err="1">
                    <a:solidFill>
                      <a:srgbClr val="162DCF"/>
                    </a:solidFill>
                  </a:rPr>
                  <a:t>u,t</a:t>
                </a:r>
                <a:r>
                  <a:rPr lang="it-IT" sz="1600" b="1" dirty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600" b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600" b="1" dirty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16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6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6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16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6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16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600" b="1" dirty="0">
                    <a:solidFill>
                      <a:srgbClr val="162DCF"/>
                    </a:solidFill>
                  </a:rPr>
                  <a:t> </a:t>
                </a:r>
                <a:r>
                  <a:rPr lang="it-IT" sz="1600" b="1" dirty="0" smtClean="0">
                    <a:solidFill>
                      <a:srgbClr val="162DCF"/>
                    </a:solidFill>
                  </a:rPr>
                  <a:t>}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, </a:t>
                </a:r>
                <a:r>
                  <a:rPr lang="it-IT" sz="1600" b="1" dirty="0" smtClean="0">
                    <a:solidFill>
                      <a:srgbClr val="162DCF"/>
                    </a:solidFill>
                  </a:rPr>
                  <a:t>|</a:t>
                </a:r>
                <a:r>
                  <a:rPr lang="it-IT" sz="1600" b="1" dirty="0" smtClean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600" b="1" dirty="0" smtClean="0">
                    <a:solidFill>
                      <a:srgbClr val="162DCF"/>
                    </a:solidFill>
                  </a:rPr>
                  <a:t>|= d(</a:t>
                </a:r>
                <a:r>
                  <a:rPr lang="it-IT" sz="1600" b="1" dirty="0" err="1" smtClean="0">
                    <a:solidFill>
                      <a:srgbClr val="162DCF"/>
                    </a:solidFill>
                  </a:rPr>
                  <a:t>v,t</a:t>
                </a:r>
                <a:r>
                  <a:rPr lang="it-IT" sz="1600" b="1" dirty="0" smtClean="0">
                    <a:solidFill>
                      <a:srgbClr val="162DCF"/>
                    </a:solidFill>
                  </a:rPr>
                  <a:t>)  </a:t>
                </a:r>
              </a:p>
              <a:p>
                <a:pPr marL="742950" lvl="2" indent="-342900"/>
                <a:r>
                  <a:rPr lang="it-IT" sz="1600" b="1" dirty="0" err="1" smtClean="0">
                    <a:solidFill>
                      <a:srgbClr val="DD51E7"/>
                    </a:solidFill>
                  </a:rPr>
                  <a:t>P</a:t>
                </a:r>
                <a:r>
                  <a:rPr lang="it-IT" sz="1600" b="1" dirty="0">
                    <a:solidFill>
                      <a:srgbClr val="DD51E7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1600" b="1" dirty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z </a:t>
                </a:r>
                <a14:m>
                  <m:oMath xmlns:m="http://schemas.openxmlformats.org/officeDocument/2006/math">
                    <m:r>
                      <a:rPr lang="it-IT" sz="1600" b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V:  (</a:t>
                </a:r>
                <a:r>
                  <a:rPr lang="it-IT" sz="1600" b="1" dirty="0" err="1">
                    <a:solidFill>
                      <a:srgbClr val="DD51E7"/>
                    </a:solidFill>
                  </a:rPr>
                  <a:t>v,z</a:t>
                </a:r>
                <a:r>
                  <a:rPr lang="it-IT" sz="16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600" b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E e </a:t>
                </a:r>
                <a:r>
                  <a:rPr lang="it-IT" sz="1600" b="1" dirty="0" smtClean="0">
                    <a:solidFill>
                      <a:srgbClr val="DD51E7"/>
                    </a:solidFill>
                  </a:rPr>
                  <a:t>d(</a:t>
                </a:r>
                <a:r>
                  <a:rPr lang="it-IT" sz="1600" b="1" dirty="0" err="1" smtClean="0">
                    <a:solidFill>
                      <a:srgbClr val="DD51E7"/>
                    </a:solidFill>
                  </a:rPr>
                  <a:t>z,t</a:t>
                </a:r>
                <a:r>
                  <a:rPr lang="it-IT" sz="16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200" b="1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f>
                      <m:fPr>
                        <m:ctrlPr>
                          <a:rPr lang="bg-BG" sz="16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sz="16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600" b="1" dirty="0">
                        <a:solidFill>
                          <a:srgbClr val="DD51E7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𝟑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) </m:t>
                        </m:r>
                        <m:func>
                          <m:funcPr>
                            <m:ctrlPr>
                              <a:rPr lang="it-IT" sz="1600" b="1" i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a:rPr lang="it-IT" sz="1600" b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𝐥𝐧</m:t>
                            </m:r>
                          </m:fName>
                          <m:e>
                            <m:r>
                              <a:rPr lang="it-IT" sz="1600" b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𝐧</m:t>
                            </m:r>
                          </m:e>
                        </m:func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sz="1600" b="1" dirty="0">
                    <a:solidFill>
                      <a:srgbClr val="DD51E7"/>
                    </a:solidFill>
                  </a:rPr>
                  <a:t> |</a:t>
                </a:r>
                <a:r>
                  <a:rPr lang="it-IT" sz="1600" b="1" dirty="0">
                    <a:solidFill>
                      <a:srgbClr val="DD51E7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sz="1600" b="1" dirty="0" smtClean="0">
                    <a:solidFill>
                      <a:srgbClr val="DD51E7"/>
                    </a:solidFill>
                  </a:rPr>
                  <a:t>|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b="1" i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𝟑</m:t>
                        </m:r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  <m:func>
                          <m:funcPr>
                            <m:ctrlPr>
                              <a:rPr lang="it-IT" sz="1600" b="1" i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a:rPr lang="it-IT" sz="1600" b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𝐥𝐧</m:t>
                            </m:r>
                          </m:fName>
                          <m:e>
                            <m:r>
                              <a:rPr lang="it-IT" sz="1600" b="1">
                                <a:solidFill>
                                  <a:srgbClr val="DD51E7"/>
                                </a:solidFill>
                                <a:latin typeface="Cambria Math" charset="0"/>
                              </a:rPr>
                              <m:t>𝐧</m:t>
                            </m:r>
                          </m:e>
                        </m:func>
                        <m:r>
                          <a:rPr lang="it-IT" sz="1600" b="1">
                            <a:solidFill>
                              <a:srgbClr val="DD51E7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endParaRPr lang="it-IT" sz="1600" b="1" dirty="0">
                  <a:solidFill>
                    <a:srgbClr val="DD51E7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considerazioni analoghe possono essere fatte nel </a:t>
                </a:r>
                <a:r>
                  <a:rPr lang="it-IT" b="1" dirty="0" smtClean="0">
                    <a:solidFill>
                      <a:srgbClr val="C00000"/>
                    </a:solidFill>
                  </a:rPr>
                  <a:t>caso bidimensionale con </a:t>
                </a:r>
                <a:r>
                  <a:rPr lang="it-IT" b="1" dirty="0" err="1" smtClean="0">
                    <a:solidFill>
                      <a:srgbClr val="C00000"/>
                    </a:solidFill>
                  </a:rPr>
                  <a:t>q</a:t>
                </a:r>
                <a:r>
                  <a:rPr lang="it-IT" b="1" dirty="0" smtClean="0">
                    <a:solidFill>
                      <a:srgbClr val="C00000"/>
                    </a:solidFill>
                  </a:rPr>
                  <a:t> = 2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: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1) ora </a:t>
                </a:r>
                <a:r>
                  <a:rPr lang="it-IT" dirty="0">
                    <a:solidFill>
                      <a:schemeClr val="tx1"/>
                    </a:solidFill>
                  </a:rPr>
                  <a:t>, </a:t>
                </a:r>
                <a:r>
                  <a:rPr lang="it-IT" b="1" dirty="0">
                    <a:solidFill>
                      <a:srgbClr val="162DCF"/>
                    </a:solidFill>
                  </a:rPr>
                  <a:t>|</a:t>
                </a:r>
                <a:r>
                  <a:rPr lang="it-IT" b="1" dirty="0">
                    <a:solidFill>
                      <a:srgbClr val="162DCF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b="1" dirty="0">
                    <a:solidFill>
                      <a:srgbClr val="162DCF"/>
                    </a:solidFill>
                  </a:rPr>
                  <a:t>|=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𝜶</m:t>
                    </m:r>
                    <m:r>
                      <a:rPr lang="it-IT" b="1" i="1" smtClean="0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it-IT" b="1" dirty="0" smtClean="0">
                    <a:solidFill>
                      <a:srgbClr val="162DCF"/>
                    </a:solidFill>
                  </a:rPr>
                  <a:t>d(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v,t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)</a:t>
                </a:r>
                <a:r>
                  <a:rPr lang="it-IT" b="1" baseline="30000" dirty="0" smtClean="0">
                    <a:solidFill>
                      <a:srgbClr val="162DCF"/>
                    </a:solidFill>
                  </a:rPr>
                  <a:t>2</a:t>
                </a:r>
                <a:r>
                  <a:rPr lang="it-IT" b="1" dirty="0" smtClean="0">
                    <a:solidFill>
                      <a:srgbClr val="162DCF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per </a:t>
                </a:r>
                <a:r>
                  <a:rPr lang="it-IT" dirty="0">
                    <a:solidFill>
                      <a:schemeClr val="tx1"/>
                    </a:solidFill>
                  </a:rPr>
                  <a:t>qualche costante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  <m:r>
                      <a:rPr lang="it-IT" b="0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(area di un quadrato di lato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d(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v,t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) ) 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2) ora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>
                    <a:solidFill>
                      <a:schemeClr val="tx1"/>
                    </a:solidFill>
                  </a:rPr>
                  <a:t>=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b="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m:rPr>
                            <m:sty m:val="p"/>
                          </m:rPr>
                          <a:rPr lang="it-IT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V</m:t>
                        </m:r>
                        <m:r>
                          <a:rPr lang="it-IT" b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m:rPr>
                            <m:sty m:val="p"/>
                          </m:rPr>
                          <a:rPr lang="it-IT" b="0" i="1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u</m:t>
                        </m:r>
                        <m:r>
                          <a:rPr lang="it-IT" b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b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bg-BG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bg-BG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u</m:t>
                            </m:r>
                            <m:r>
                              <a:rPr lang="it-IT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b="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b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e si dimostra che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𝛽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ln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, </a:t>
                </a:r>
                <a:r>
                  <a:rPr lang="it-IT" dirty="0">
                    <a:solidFill>
                      <a:schemeClr val="tx1"/>
                    </a:solidFill>
                  </a:rPr>
                  <a:t>per qualche costante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𝛽</m:t>
                    </m:r>
                  </m:oMath>
                </a14:m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allora, </a:t>
                </a:r>
                <a:r>
                  <a:rPr lang="it-IT" b="1" dirty="0" smtClean="0">
                    <a:solidFill>
                      <a:srgbClr val="C00000"/>
                    </a:solidFill>
                  </a:rPr>
                  <a:t>P</a:t>
                </a:r>
                <a:r>
                  <a:rPr lang="it-IT" b="1" dirty="0">
                    <a:solidFill>
                      <a:srgbClr val="C00000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1900" b="1" dirty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b="1" dirty="0">
                    <a:solidFill>
                      <a:srgbClr val="C00000"/>
                    </a:solidFill>
                  </a:rPr>
                  <a:t> z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C00000"/>
                    </a:solidFill>
                  </a:rPr>
                  <a:t> V:  (</a:t>
                </a:r>
                <a:r>
                  <a:rPr lang="it-IT" b="1" dirty="0" err="1">
                    <a:solidFill>
                      <a:srgbClr val="C00000"/>
                    </a:solidFill>
                  </a:rPr>
                  <a:t>v,z</a:t>
                </a:r>
                <a:r>
                  <a:rPr lang="it-IT" b="1" dirty="0">
                    <a:solidFill>
                      <a:srgbClr val="C00000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C00000"/>
                    </a:solidFill>
                  </a:rPr>
                  <a:t> E e </a:t>
                </a:r>
                <a:r>
                  <a:rPr lang="it-IT" b="1" dirty="0" smtClean="0">
                    <a:solidFill>
                      <a:srgbClr val="C00000"/>
                    </a:solidFill>
                  </a:rPr>
                  <a:t>d(</a:t>
                </a:r>
                <a:r>
                  <a:rPr lang="it-IT" b="1" dirty="0" err="1" smtClean="0">
                    <a:solidFill>
                      <a:srgbClr val="C00000"/>
                    </a:solidFill>
                  </a:rPr>
                  <a:t>z,t</a:t>
                </a:r>
                <a:r>
                  <a:rPr lang="it-IT" b="1" dirty="0">
                    <a:solidFill>
                      <a:srgbClr val="C00000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f>
                      <m:fPr>
                        <m:ctrlPr>
                          <a:rPr lang="bg-BG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𝐝</m:t>
                        </m:r>
                        <m:r>
                          <a:rPr lang="it-IT" b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(</m:t>
                        </m:r>
                        <m:r>
                          <a:rPr lang="it-IT" b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𝐯</m:t>
                        </m:r>
                        <m:r>
                          <a:rPr lang="it-IT" b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,</m:t>
                        </m:r>
                        <m:r>
                          <a:rPr lang="it-IT" b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𝐭</m:t>
                        </m:r>
                        <m:r>
                          <a:rPr lang="it-IT" b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it-IT" b="1" i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𝟐</m:t>
                        </m:r>
                      </m:den>
                    </m:f>
                  </m:oMath>
                </a14:m>
                <a:r>
                  <a:rPr lang="it-IT" b="1" dirty="0">
                    <a:solidFill>
                      <a:srgbClr val="C00000"/>
                    </a:solidFill>
                  </a:rPr>
                  <a:t>)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1800" b="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Z</m:t>
                        </m:r>
                        <m:r>
                          <a:rPr lang="it-IT" sz="1800" b="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sSup>
                          <m:sSupPr>
                            <m:ctrlPr>
                              <a:rPr lang="it-IT" sz="18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z</m:t>
                            </m:r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  <m:r>
                          <a:rPr lang="it-IT" sz="1800" b="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|</a:t>
                </a:r>
                <a:r>
                  <a:rPr lang="it-IT" dirty="0">
                    <a:solidFill>
                      <a:schemeClr val="tx1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r>
                  <a:rPr lang="it-IT" dirty="0">
                    <a:solidFill>
                      <a:schemeClr val="tx1"/>
                    </a:solidFill>
                  </a:rPr>
                  <a:t>|</a:t>
                </a:r>
                <a14:m>
                  <m:oMath xmlns:m="http://schemas.openxmlformats.org/officeDocument/2006/math">
                    <m:r>
                      <a:rPr lang="it-IT" b="1" dirty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b="1" dirty="0" smtClean="0">
                    <a:solidFill>
                      <a:srgbClr val="DD51E7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4 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18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Z</m:t>
                        </m:r>
                        <m:r>
                          <a:rPr lang="it-IT" sz="18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9 </m:t>
                        </m:r>
                        <m:sSup>
                          <m:sSupPr>
                            <m:ctrlPr>
                              <a:rPr lang="it-IT" sz="1800" i="1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d</m:t>
                            </m:r>
                            <m: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v</m:t>
                            </m:r>
                            <m: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t</m:t>
                            </m:r>
                            <m: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  <m:r>
                          <a:rPr lang="it-IT" sz="18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it-IT" b="1" dirty="0" smtClean="0">
                    <a:solidFill>
                      <a:srgbClr val="DD51E7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|</a:t>
                </a:r>
                <a:r>
                  <a:rPr lang="it-IT" dirty="0" smtClean="0">
                    <a:solidFill>
                      <a:schemeClr val="tx1"/>
                    </a:solidFill>
                    <a:latin typeface="Ayuthaya" charset="-34"/>
                    <a:ea typeface="Ayuthaya" charset="-34"/>
                    <a:cs typeface="Ayuthaya" charset="-34"/>
                  </a:rPr>
                  <a:t>I|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900" b="1" i="1" smtClean="0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900" b="1" i="1" smtClean="0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𝟒</m:t>
                        </m:r>
                        <m:r>
                          <a:rPr lang="it-IT" sz="1900" b="1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𝜶</m:t>
                        </m:r>
                        <m:r>
                          <m:rPr>
                            <m:nor/>
                          </m:rPr>
                          <a:rPr lang="it-IT" sz="1900" b="1" dirty="0">
                            <a:solidFill>
                              <a:srgbClr val="C00000"/>
                            </a:solidFill>
                          </a:rPr>
                          <m:t> </m:t>
                        </m:r>
                      </m:num>
                      <m:den>
                        <m:r>
                          <a:rPr lang="it-IT" sz="1900" b="1" i="1" smtClean="0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𝟗</m:t>
                        </m:r>
                        <m:r>
                          <a:rPr lang="it-IT" sz="1900" b="1" i="1" smtClean="0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it-IT" sz="1900" b="1" i="1">
                            <a:solidFill>
                              <a:srgbClr val="C00000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𝜷</m:t>
                        </m:r>
                        <m:func>
                          <m:funcPr>
                            <m:ctrlPr>
                              <a:rPr lang="it-IT" sz="1900" b="1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a:rPr lang="it-IT" sz="1900" b="1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  <m:t>𝒍𝒏</m:t>
                            </m:r>
                          </m:fName>
                          <m:e>
                            <m:r>
                              <a:rPr lang="it-IT" sz="1900" b="1" i="1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  <m:t>𝒏</m:t>
                            </m:r>
                          </m:e>
                        </m:func>
                        <m:r>
                          <a:rPr lang="it-IT" sz="1900" b="1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 </m:t>
                        </m:r>
                      </m:den>
                    </m:f>
                  </m:oMath>
                </a14:m>
                <a:endParaRPr lang="it-IT" sz="1900" b="1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allora, anche nel caso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>
                    <a:solidFill>
                      <a:schemeClr val="tx1"/>
                    </a:solidFill>
                  </a:rPr>
                  <a:t>=</a:t>
                </a:r>
                <a:r>
                  <a:rPr lang="it-IT" dirty="0">
                    <a:solidFill>
                      <a:srgbClr val="FF7D2D"/>
                    </a:solidFill>
                    <a:ea typeface="PilGi" charset="-127"/>
                    <a:cs typeface="PilGi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  <m:r>
                      <a:rPr lang="it-IT" sz="2400" i="1" dirty="0">
                        <a:solidFill>
                          <a:srgbClr val="FF7D2D"/>
                        </a:solidFill>
                        <a:latin typeface="Cambria Math" charset="0"/>
                        <a:ea typeface="PilGi" charset="-127"/>
                        <a:cs typeface="PilGi" charset="-127"/>
                      </a:rPr>
                      <m:t> 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=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2 </a:t>
                </a:r>
                <a:r>
                  <a:rPr lang="it-IT" dirty="0">
                    <a:solidFill>
                      <a:schemeClr val="tx1"/>
                    </a:solidFill>
                  </a:rPr>
                  <a:t>la probabilità che v abbia un vicino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a </a:t>
                </a:r>
                <a:r>
                  <a:rPr lang="it-IT" dirty="0">
                    <a:solidFill>
                      <a:schemeClr val="tx1"/>
                    </a:solidFill>
                  </a:rPr>
                  <a:t>distanza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d</m:t>
                        </m:r>
                      </m:num>
                      <m:den>
                        <m:r>
                          <a:rPr lang="it-IT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da t è proporzionale a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func>
                          <m:funcPr>
                            <m:ctrlPr>
                              <a:rPr lang="it-IT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it-IT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ln</m:t>
                            </m:r>
                          </m:fName>
                          <m:e>
                            <m:r>
                              <a:rPr lang="it-IT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</m:e>
                        </m:func>
                      </m:den>
                    </m:f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 indipendentemente da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d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Allo stesso modo, considerazioni analoghe valgono anche per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2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  <m:r>
                      <a:rPr lang="it-IT" sz="2200" i="1" dirty="0">
                        <a:solidFill>
                          <a:srgbClr val="FF7D2D"/>
                        </a:solidFill>
                        <a:latin typeface="Cambria Math" charset="0"/>
                        <a:ea typeface="PilGi" charset="-127"/>
                        <a:cs typeface="PilGi" charset="-127"/>
                      </a:rPr>
                      <m:t> 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&gt; 2</a:t>
                </a:r>
                <a:endParaRPr lang="it-IT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800252"/>
                <a:ext cx="9722723" cy="5912782"/>
              </a:xfrm>
              <a:blipFill rotWithShape="0">
                <a:blip r:embed="rId3"/>
                <a:stretch>
                  <a:fillRect l="-313" t="-4948" b="-226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84431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Perché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dirty="0" smtClean="0">
                    <a:solidFill>
                      <a:srgbClr val="FF7D2D"/>
                    </a:solidFill>
                    <a:ea typeface="PilGi" charset="-127"/>
                    <a:cs typeface="PilGi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4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funziona male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m:rPr>
                            <m:nor/>
                          </m:rPr>
                          <a:rPr lang="it-IT" dirty="0" smtClean="0">
                            <a:solidFill>
                              <a:srgbClr val="FF7D2D"/>
                            </a:solidFill>
                            <a:latin typeface="PilGi" charset="-127"/>
                            <a:ea typeface="PilGi" charset="-127"/>
                            <a:cs typeface="PilGi" charset="-127"/>
                          </a:rPr>
                          <m:t>d</m:t>
                        </m:r>
                      </m:sup>
                    </m:sSup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  <a:blipFill rotWithShape="0">
                <a:blip r:embed="rId2"/>
                <a:stretch>
                  <a:fillRect l="-2120" t="-1316" b="-32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4" y="1045579"/>
                <a:ext cx="9075952" cy="5277163"/>
              </a:xfrm>
            </p:spPr>
            <p:txBody>
              <a:bodyPr>
                <a:normAutofit/>
              </a:bodyPr>
              <a:lstStyle/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Cerchiamo, ora, di capire perché il nostro modello nel caso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  <m:r>
                      <a:rPr lang="it-IT" sz="2400" i="1" dirty="0">
                        <a:solidFill>
                          <a:srgbClr val="FF7D2D"/>
                        </a:solidFill>
                        <a:latin typeface="Cambria Math" charset="0"/>
                        <a:ea typeface="PilGi" charset="-127"/>
                        <a:cs typeface="PilGi" charset="-127"/>
                      </a:rPr>
                      <m:t> 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= 1 e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= 0 mal si presta alla ricerca decentralizzata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ossia: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quando si esegue la ricerca decentralizzata di un percorso in un anello con archi random generati in accordo al modello con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=0, si trova mediamente un percorso la cui lunghezza è parecchio elevata</a:t>
                </a:r>
              </a:p>
              <a:p>
                <a:pPr marL="1200150" lvl="3" indent="-342900"/>
                <a:endParaRPr lang="it-IT" dirty="0" smtClean="0">
                  <a:solidFill>
                    <a:schemeClr val="tx1"/>
                  </a:solidFill>
                </a:endParaRP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La probabilità che l’arco random uscente dal nodo u sia (</a:t>
                </a:r>
                <a:r>
                  <a:rPr lang="it-IT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dirty="0">
                    <a:solidFill>
                      <a:schemeClr val="tx1"/>
                    </a:solidFill>
                  </a:rPr>
                  <a:t>)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è, in questo caso, 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P</a:t>
                </a:r>
                <a:r>
                  <a:rPr lang="it-IT" b="1" dirty="0">
                    <a:solidFill>
                      <a:srgbClr val="162DCF"/>
                    </a:solidFill>
                  </a:rPr>
                  <a:t>( (</a:t>
                </a:r>
                <a:r>
                  <a:rPr lang="it-IT" b="1" dirty="0" err="1">
                    <a:solidFill>
                      <a:srgbClr val="162DCF"/>
                    </a:solidFill>
                  </a:rPr>
                  <a:t>u,v</a:t>
                </a:r>
                <a:r>
                  <a:rPr lang="it-IT" b="1" dirty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162DCF"/>
                    </a:solidFill>
                  </a:rPr>
                  <a:t> E)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000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b>
                          <m:sSubPr>
                            <m:ctrlPr>
                              <a:rPr lang="en-US" sz="2000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2000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𝐙</m:t>
                            </m:r>
                          </m:e>
                          <m:sub>
                            <m:r>
                              <a:rPr lang="it-IT" sz="2000" b="1" i="1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b="1" dirty="0">
                    <a:solidFill>
                      <a:srgbClr val="162DCF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dirty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p>
                          <m:sSupPr>
                            <m:ctrlPr>
                              <a:rPr lang="bg-BG" sz="2000" b="1" i="1" dirty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it-IT" sz="2000" b="1" dirty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𝐝</m:t>
                            </m:r>
                            <m:r>
                              <a:rPr lang="it-IT" sz="2000" b="1" dirty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it-IT" sz="2000" b="1" dirty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𝐮</m:t>
                            </m:r>
                            <m:r>
                              <a:rPr lang="it-IT" sz="2000" b="1" dirty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it-IT" sz="2000" b="1" dirty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𝐯</m:t>
                            </m:r>
                            <m:r>
                              <a:rPr lang="it-IT" sz="2000" b="1" dirty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it-IT" sz="2000" b="1" i="1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𝟎</m:t>
                            </m:r>
                            <m:r>
                              <a:rPr lang="it-IT" sz="2000" b="1" i="1" dirty="0" smtClean="0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sSub>
                          <m:sSubPr>
                            <m:ctrlPr>
                              <a:rPr lang="en-US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b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𝐙</m:t>
                            </m:r>
                          </m:e>
                          <m:sub>
                            <m:r>
                              <a:rPr lang="it-IT" b="1" i="1">
                                <a:solidFill>
                                  <a:srgbClr val="162DCF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 dove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poiché deve essere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V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u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P</a:t>
                </a:r>
                <a:r>
                  <a:rPr lang="it-IT" dirty="0">
                    <a:solidFill>
                      <a:schemeClr val="tx1"/>
                    </a:solidFill>
                  </a:rPr>
                  <a:t>( (</a:t>
                </a:r>
                <a:r>
                  <a:rPr lang="it-IT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E) =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1, allora</a:t>
                </a:r>
                <a:endParaRPr lang="it-IT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ossia,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v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∈ 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V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−{</m:t>
                        </m:r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u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} </m:t>
                        </m:r>
                      </m:sub>
                      <m:sup/>
                      <m:e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e>
                    </m:nary>
                    <m:f>
                      <m:fPr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Z</m:t>
                            </m:r>
                          </m:e>
                          <m:sub>
                            <m:r>
                              <a:rPr lang="it-IT" sz="18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= </a:t>
                </a:r>
                <a:r>
                  <a:rPr lang="it-IT" dirty="0">
                    <a:solidFill>
                      <a:schemeClr val="tx1"/>
                    </a:solidFill>
                  </a:rPr>
                  <a:t>1  	e quindi  		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Z</a:t>
                </a:r>
                <a:r>
                  <a:rPr lang="it-IT" b="1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b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𝐧</m:t>
                        </m:r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−</m:t>
                        </m:r>
                        <m:r>
                          <a:rPr lang="it-IT" sz="1800" b="1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𝟏</m:t>
                        </m:r>
                      </m:den>
                    </m:f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>
                    <a:solidFill>
                      <a:schemeClr val="tx1"/>
                    </a:solidFill>
                  </a:rPr>
                  <a:t>da cui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la </a:t>
                </a:r>
                <a:r>
                  <a:rPr lang="it-IT" dirty="0">
                    <a:solidFill>
                      <a:schemeClr val="tx1"/>
                    </a:solidFill>
                  </a:rPr>
                  <a:t>probabilità che l’arco random uscente dal nodo u sia (</a:t>
                </a:r>
                <a:r>
                  <a:rPr lang="it-IT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dirty="0">
                    <a:solidFill>
                      <a:schemeClr val="tx1"/>
                    </a:solidFill>
                  </a:rPr>
                  <a:t>)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è 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</a:t>
                </a:r>
                <a:r>
                  <a:rPr lang="it-IT" b="1" dirty="0" err="1" smtClean="0">
                    <a:solidFill>
                      <a:srgbClr val="162DCF"/>
                    </a:solidFill>
                  </a:rPr>
                  <a:t>P</a:t>
                </a:r>
                <a:r>
                  <a:rPr lang="it-IT" b="1" dirty="0">
                    <a:solidFill>
                      <a:srgbClr val="162DCF"/>
                    </a:solidFill>
                  </a:rPr>
                  <a:t>( (</a:t>
                </a:r>
                <a:r>
                  <a:rPr lang="it-IT" b="1" dirty="0" err="1">
                    <a:solidFill>
                      <a:srgbClr val="162DCF"/>
                    </a:solidFill>
                  </a:rPr>
                  <a:t>u,v</a:t>
                </a:r>
                <a:r>
                  <a:rPr lang="it-IT" b="1" dirty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b="1" dirty="0">
                    <a:solidFill>
                      <a:srgbClr val="162DCF"/>
                    </a:solidFill>
                  </a:rPr>
                  <a:t> E)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𝐧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 −</m:t>
                        </m:r>
                        <m:r>
                          <a:rPr lang="it-IT" sz="2000" b="1" i="0" smtClean="0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den>
                    </m:f>
                  </m:oMath>
                </a14:m>
                <a:endParaRPr lang="it-IT" sz="20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4" y="1045579"/>
                <a:ext cx="9075952" cy="5277163"/>
              </a:xfrm>
              <a:blipFill rotWithShape="0">
                <a:blip r:embed="rId3"/>
                <a:stretch>
                  <a:fillRect l="-470" t="-9017" r="-10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550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Perché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dirty="0" smtClean="0">
                    <a:solidFill>
                      <a:srgbClr val="FF7D2D"/>
                    </a:solidFill>
                    <a:ea typeface="PilGi" charset="-127"/>
                    <a:cs typeface="PilGi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4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funziona male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m:rPr>
                            <m:nor/>
                          </m:rPr>
                          <a:rPr lang="it-IT" dirty="0" smtClean="0">
                            <a:solidFill>
                              <a:srgbClr val="FF7D2D"/>
                            </a:solidFill>
                            <a:latin typeface="PilGi" charset="-127"/>
                            <a:ea typeface="PilGi" charset="-127"/>
                            <a:cs typeface="PilGi" charset="-127"/>
                          </a:rPr>
                          <m:t>d</m:t>
                        </m:r>
                      </m:sup>
                    </m:sSup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  <a:blipFill rotWithShape="0">
                <a:blip r:embed="rId2"/>
                <a:stretch>
                  <a:fillRect l="-2120" t="-1316" b="-32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4" y="1045579"/>
                <a:ext cx="9075952" cy="5277163"/>
              </a:xfrm>
            </p:spPr>
            <p:txBody>
              <a:bodyPr>
                <a:normAutofit fontScale="92500" lnSpcReduction="10000"/>
              </a:bodyPr>
              <a:lstStyle/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Cerchiamo, ora, di capire perché il nostro modello nel caso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2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  <m:r>
                      <a:rPr lang="it-IT" sz="2400" i="1" dirty="0">
                        <a:solidFill>
                          <a:srgbClr val="FF7D2D"/>
                        </a:solidFill>
                        <a:latin typeface="Cambria Math" charset="0"/>
                        <a:ea typeface="PilGi" charset="-127"/>
                        <a:cs typeface="PilGi" charset="-127"/>
                      </a:rPr>
                      <m:t> 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= 1 e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= 0 mal si presta alla ricerca decentralizzata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ossia: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quando si esegue la ricerca decentralizzata di un percorso in un anello con archi random generati in accordo al modello con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=0, si trova mediamente un percorso la cui lunghezza è parecchio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elevata</a:t>
                </a:r>
                <a:endParaRPr lang="it-IT" sz="1600" dirty="0" smtClean="0">
                  <a:solidFill>
                    <a:schemeClr val="tx1"/>
                  </a:solidFill>
                </a:endParaRPr>
              </a:p>
              <a:p>
                <a:pPr marL="1200150" lvl="3" indent="-342900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La </a:t>
                </a:r>
                <a:r>
                  <a:rPr lang="it-IT" sz="1800" dirty="0">
                    <a:solidFill>
                      <a:schemeClr val="tx1"/>
                    </a:solidFill>
                  </a:rPr>
                  <a:t>probabilità che l’arco random uscente dal nodo u sia 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u,v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è ora </a:t>
                </a:r>
                <a:r>
                  <a:rPr lang="it-IT" sz="800" dirty="0">
                    <a:solidFill>
                      <a:schemeClr val="tx1"/>
                    </a:solidFill>
                  </a:rPr>
                  <a:t>																								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</a:t>
                </a:r>
                <a:r>
                  <a:rPr lang="it-IT" sz="1800" b="1" dirty="0" err="1" smtClean="0">
                    <a:solidFill>
                      <a:srgbClr val="162DCF"/>
                    </a:solidFill>
                  </a:rPr>
                  <a:t>P</a:t>
                </a:r>
                <a:r>
                  <a:rPr lang="it-IT" sz="1800" b="1" dirty="0">
                    <a:solidFill>
                      <a:srgbClr val="162DCF"/>
                    </a:solidFill>
                  </a:rPr>
                  <a:t>( (</a:t>
                </a:r>
                <a:r>
                  <a:rPr lang="it-IT" sz="1800" b="1" dirty="0" err="1">
                    <a:solidFill>
                      <a:srgbClr val="162DCF"/>
                    </a:solidFill>
                  </a:rPr>
                  <a:t>u,v</a:t>
                </a:r>
                <a:r>
                  <a:rPr lang="it-IT" sz="1800" b="1" dirty="0">
                    <a:solidFill>
                      <a:srgbClr val="162DCF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b="1" i="1">
                        <a:solidFill>
                          <a:srgbClr val="162DCF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b="1" dirty="0">
                    <a:solidFill>
                      <a:srgbClr val="162DCF"/>
                    </a:solidFill>
                  </a:rPr>
                  <a:t> E)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b="1" i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num>
                      <m:den>
                        <m:r>
                          <a:rPr lang="it-IT" sz="20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𝐧</m:t>
                        </m:r>
                        <m:r>
                          <a:rPr lang="it-IT" sz="20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 −</m:t>
                        </m:r>
                        <m:r>
                          <a:rPr lang="it-IT" sz="2000" b="1">
                            <a:solidFill>
                              <a:srgbClr val="162DCF"/>
                            </a:solidFill>
                            <a:latin typeface="Cambria Math" charset="0"/>
                          </a:rPr>
                          <m:t>𝟏</m:t>
                        </m:r>
                      </m:den>
                    </m:f>
                  </m:oMath>
                </a14:m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2571750" lvl="6" indent="-342900"/>
                <a:endParaRPr lang="it-IT" sz="9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Come abbiamo già osservato, nel caso “anello &amp;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=1” è “facile” entrare in regioni del grafo contenenti nodi sempre più vicini a t – gli insiemi </a:t>
                </a:r>
                <a:r>
                  <a:rPr lang="it-IT" sz="1800" b="1" dirty="0" smtClean="0">
                    <a:solidFill>
                      <a:schemeClr val="tx1"/>
                    </a:solidFill>
                    <a:latin typeface="Ayuthaya" charset="-34"/>
                    <a:ea typeface="Ayuthaya" charset="-34"/>
                    <a:cs typeface="Ayuthaya" charset="-34"/>
                  </a:rPr>
                  <a:t>I</a:t>
                </a:r>
                <a:endParaRPr lang="it-IT" sz="1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più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precisamente, la probabilità di </a:t>
                </a:r>
                <a:r>
                  <a:rPr lang="it-IT" sz="1600" i="1" dirty="0" smtClean="0">
                    <a:solidFill>
                      <a:schemeClr val="tx1"/>
                    </a:solidFill>
                  </a:rPr>
                  <a:t>dimezzare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la nostra distanza da t è la stessa sia quando siamo molto lontani da t che quando siamo molto vicini a t</a:t>
                </a:r>
              </a:p>
              <a:p>
                <a:pPr marL="1200150" lvl="3" indent="-342900"/>
                <a:endParaRPr lang="it-IT" sz="9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Mostriamo ora (molto informalmente, tanto per farci un’idea) che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nel </a:t>
                </a:r>
                <a:r>
                  <a:rPr lang="it-IT" sz="1800" dirty="0">
                    <a:solidFill>
                      <a:schemeClr val="tx1"/>
                    </a:solidFill>
                  </a:rPr>
                  <a:t>caso “anello &amp;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=0”  è “difficile” entrare nell’insieme 							</a:t>
                </a:r>
                <a:r>
                  <a:rPr lang="it-IT" sz="1000" dirty="0" smtClean="0">
                    <a:solidFill>
                      <a:schemeClr val="tx1"/>
                    </a:solidFill>
                  </a:rPr>
                  <a:t>																								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R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= { u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[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]: d(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u,t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it-IT" sz="180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m:rPr>
                            <m:sty m:val="p"/>
                          </m:rPr>
                          <a:rPr lang="it-IT" sz="18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e>
                    </m:rad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}</a:t>
                </a:r>
              </a:p>
              <a:p>
                <a:pPr marL="342900" lvl="1" indent="-342900"/>
                <a:endParaRPr lang="it-IT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4" y="1045579"/>
                <a:ext cx="9075952" cy="5277163"/>
              </a:xfrm>
              <a:blipFill rotWithShape="0">
                <a:blip r:embed="rId3"/>
                <a:stretch>
                  <a:fillRect l="-336" t="-890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5826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1) Una moltitudine di percorsi brevi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1045579"/>
            <a:ext cx="9598929" cy="5540416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Ci domandiamo ora: quale spiegazione intuitiva possiamo trovare al fatto che in una rete sociale esistano tanti </a:t>
            </a:r>
            <a:r>
              <a:rPr lang="it-IT" dirty="0" err="1" smtClean="0">
                <a:solidFill>
                  <a:schemeClr val="tx1"/>
                </a:solidFill>
              </a:rPr>
              <a:t>shortest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r>
              <a:rPr lang="it-IT" dirty="0" err="1" smtClean="0">
                <a:solidFill>
                  <a:schemeClr val="tx1"/>
                </a:solidFill>
              </a:rPr>
              <a:t>paths</a:t>
            </a:r>
            <a:r>
              <a:rPr lang="it-IT" dirty="0" smtClean="0">
                <a:solidFill>
                  <a:schemeClr val="tx1"/>
                </a:solidFill>
              </a:rPr>
              <a:t> fra una coppia di nodi?</a:t>
            </a:r>
          </a:p>
          <a:p>
            <a:r>
              <a:rPr lang="it-IT" dirty="0">
                <a:solidFill>
                  <a:schemeClr val="tx1"/>
                </a:solidFill>
              </a:rPr>
              <a:t>I</a:t>
            </a:r>
            <a:r>
              <a:rPr lang="it-IT" dirty="0" smtClean="0">
                <a:solidFill>
                  <a:schemeClr val="tx1"/>
                </a:solidFill>
              </a:rPr>
              <a:t>ntuitivamente, possiamo vederla così: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io ho, diciamo, 100 amici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ciascuno dei quali ha, diciamo, 100 amici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ciascuno dei quali ha 100 amici, e così via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questo significa che il grafo delle relazioni in questo gruppo di persone contiene 10000 percorsi di lunghezza 2 da me ad altre persone della rete – 1000000 percorsi di lunghezza 3 da me ad altre persone della rete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cioè, io sono collegata a mezzo di percorsi molto brevi a un sacco di gente!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E, poiché posso ripetere lo stesso ragionamento per qualunque altro individuo che popola la rete, ecco la spiegazione dell’esistenza di tanti percorsi brevi in una rete sociale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Bello, intuitivo, facile, ma questo ragionamento ha una pecca</a:t>
            </a:r>
            <a:r>
              <a:rPr lang="is-IS" dirty="0" smtClean="0">
                <a:solidFill>
                  <a:schemeClr val="tx1"/>
                </a:solidFill>
              </a:rPr>
              <a:t>…</a:t>
            </a:r>
            <a:endParaRPr lang="it-IT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876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Perché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dirty="0" smtClean="0">
                    <a:solidFill>
                      <a:srgbClr val="FF7D2D"/>
                    </a:solidFill>
                    <a:ea typeface="PilGi" charset="-127"/>
                    <a:cs typeface="PilGi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4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funziona male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m:rPr>
                            <m:nor/>
                          </m:rPr>
                          <a:rPr lang="it-IT" dirty="0" smtClean="0">
                            <a:solidFill>
                              <a:srgbClr val="FF7D2D"/>
                            </a:solidFill>
                            <a:latin typeface="PilGi" charset="-127"/>
                            <a:ea typeface="PilGi" charset="-127"/>
                            <a:cs typeface="PilGi" charset="-127"/>
                          </a:rPr>
                          <m:t>d</m:t>
                        </m:r>
                      </m:sup>
                    </m:sSup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  <a:blipFill rotWithShape="0">
                <a:blip r:embed="rId2"/>
                <a:stretch>
                  <a:fillRect l="-2120" t="-1316" b="-32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911764"/>
                <a:ext cx="9722723" cy="5801270"/>
              </a:xfrm>
            </p:spPr>
            <p:txBody>
              <a:bodyPr>
                <a:normAutofit/>
              </a:bodyPr>
              <a:lstStyle/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Mostriamo ora (molto informalmente, tanto per farci un’idea) che </a:t>
                </a:r>
                <a:r>
                  <a:rPr lang="it-IT" sz="1800" dirty="0">
                    <a:solidFill>
                      <a:schemeClr val="tx1"/>
                    </a:solidFill>
                  </a:rPr>
                  <a:t>nel caso “anello &amp;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=0”  è “difficile” entrare nell’insieme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R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= { u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[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]: d(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u,t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it-IT" sz="200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m:rPr>
                            <m:sty m:val="p"/>
                          </m:rPr>
                          <a:rPr lang="it-IT" sz="20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e>
                    </m:rad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}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scegliamo t, e poi scegliamo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∉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R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u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R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v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[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]-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R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,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((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v,u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E)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&gt;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1200150" lvl="3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“</a:t>
                </a:r>
                <a14:m>
                  <m:oMath xmlns:m="http://schemas.openxmlformats.org/officeDocument/2006/math">
                    <m:r>
                      <a:rPr lang="it-IT" sz="16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&gt;</m:t>
                    </m:r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”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sia perché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−1</m:t>
                        </m:r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&gt;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, sia 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perché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è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la probabilità di esistenza di un arco random, ma u e v potrebbero anche essere vicini lungo l’anello</a:t>
                </a: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allora,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v</a:t>
                </a:r>
                <a:r>
                  <a:rPr lang="it-IT" sz="1800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∉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R, 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>
                    <a:solidFill>
                      <a:schemeClr val="tx1"/>
                    </a:solidFill>
                  </a:rPr>
                  <a:t>u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R: 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v,u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E)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&gt;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|</m:t>
                        </m:r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R</m:t>
                        </m:r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|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2 </m:t>
                        </m:r>
                        <m:rad>
                          <m:radPr>
                            <m:degHide m:val="on"/>
                            <m:ctrlPr>
                              <a:rPr lang="it-IT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sty m:val="p"/>
                              </m:rP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rad>
                      </m:num>
                      <m:den>
                        <m:r>
                          <m:rPr>
                            <m:sty m:val="p"/>
                          </m:rP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2 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it-IT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sty m:val="p"/>
                              </m:rPr>
                              <a:rPr lang="it-IT" sz="20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rad>
                      </m:den>
                    </m:f>
                  </m:oMath>
                </a14:m>
                <a:endParaRPr lang="it-IT" sz="2000" dirty="0" smtClean="0">
                  <a:solidFill>
                    <a:schemeClr val="tx1"/>
                  </a:solidFill>
                </a:endParaRPr>
              </a:p>
              <a:p>
                <a:pPr marL="3486150" lvl="8" indent="-342900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allora, detta Y la variabile aleatoria che rappresenta il numero di passi per raggiungere da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s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un nodo in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R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,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(Y </a:t>
                </a:r>
                <a14:m>
                  <m:oMath xmlns:m="http://schemas.openxmlformats.org/officeDocument/2006/math">
                    <m:r>
                      <a:rPr lang="it-IT" sz="180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h)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&lt;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800" i="1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s-IS" sz="1800" i="1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800" b="0" i="0" dirty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18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1800" i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2 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it-IT" sz="18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1800" i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rad>
                              </m:den>
                            </m:f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it-IT" sz="1800" b="0" i="0" dirty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h</m:t>
                        </m:r>
                      </m:sup>
                    </m:sSup>
                  </m:oMath>
                </a14:m>
                <a:endParaRPr lang="it-IT" sz="1600" dirty="0" smtClean="0">
                  <a:solidFill>
                    <a:schemeClr val="tx1"/>
                  </a:solidFill>
                </a:endParaRPr>
              </a:p>
              <a:p>
                <a:pPr marL="3486150" lvl="8" indent="-342900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e E[Y]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 </m:t>
                        </m:r>
                        <m:r>
                          <m:rPr>
                            <m:sty m:val="p"/>
                          </m:rP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≥ 0</m:t>
                        </m:r>
                      </m:sub>
                      <m:sup/>
                      <m:e>
                        <m: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P(Y </a:t>
                </a:r>
                <a14:m>
                  <m:oMath xmlns:m="http://schemas.openxmlformats.org/officeDocument/2006/math">
                    <m:r>
                      <a:rPr lang="it-IT" sz="1800" i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h) </a:t>
                </a:r>
                <a14:m>
                  <m:oMath xmlns:m="http://schemas.openxmlformats.org/officeDocument/2006/math">
                    <m:r>
                      <a:rPr lang="it-IT" sz="1800" i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 </m:t>
                        </m:r>
                        <m:r>
                          <m:rPr>
                            <m:sty m:val="p"/>
                          </m:rP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≥ 0</m:t>
                        </m:r>
                      </m:sub>
                      <m:sup/>
                      <m:e>
                        <m:r>
                          <a:rPr lang="it-IT" sz="1800" i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</m:e>
                    </m:nary>
                    <m:sSup>
                      <m:sSupPr>
                        <m:ctrlPr>
                          <a:rPr lang="it-IT" sz="18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s-IS" sz="18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800" i="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18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1800" i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2 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it-IT" sz="18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1800" i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rad>
                              </m:den>
                            </m:f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it-IT" sz="1800" i="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1 − </m:t>
                        </m:r>
                        <m:d>
                          <m:dPr>
                            <m:ctrlPr>
                              <a:rPr lang="is-IS" sz="2000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2000" b="0" i="0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20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2000" i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2 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it-IT" sz="20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2000" i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rad>
                              </m:den>
                            </m:f>
                          </m:e>
                        </m:d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0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it-IT" sz="20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sty m:val="p"/>
                              </m:rPr>
                              <a:rPr lang="it-IT" sz="2000" i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rad>
                      </m:num>
                      <m:den>
                        <m:r>
                          <a:rPr lang="it-IT" sz="20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endParaRPr lang="it-IT" sz="2000" dirty="0" smtClean="0">
                  <a:solidFill>
                    <a:schemeClr val="tx1"/>
                  </a:solidFill>
                </a:endParaRPr>
              </a:p>
              <a:p>
                <a:pPr marL="3486150" lvl="8" indent="-342900"/>
                <a:endParaRPr lang="it-IT" sz="800" dirty="0" smtClean="0">
                  <a:solidFill>
                    <a:schemeClr val="tx1"/>
                  </a:solidFill>
                </a:endParaRPr>
              </a:p>
              <a:p>
                <a:pPr marL="742950" lvl="2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che è </a:t>
                </a:r>
                <a:r>
                  <a:rPr lang="it-IT" sz="1800" b="1" dirty="0" smtClean="0">
                    <a:solidFill>
                      <a:schemeClr val="tx1"/>
                    </a:solidFill>
                  </a:rPr>
                  <a:t>esponenzialmente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più grande di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E[X] </a:t>
                </a:r>
                <a14:m>
                  <m:oMath xmlns:m="http://schemas.openxmlformats.org/officeDocument/2006/math">
                    <m:r>
                      <a:rPr lang="it-IT" sz="18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O( ln</a:t>
                </a:r>
                <a:r>
                  <a:rPr lang="it-IT" sz="1800" baseline="30000" dirty="0">
                    <a:solidFill>
                      <a:schemeClr val="tx1"/>
                    </a:solidFill>
                  </a:rPr>
                  <a:t>2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n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) del caso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= 1 !</a:t>
                </a:r>
              </a:p>
              <a:p>
                <a:pPr marL="342900" lvl="1" indent="-342900"/>
                <a:endParaRPr lang="it-IT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911764"/>
                <a:ext cx="9722723" cy="5801270"/>
              </a:xfrm>
              <a:blipFill rotWithShape="0">
                <a:blip r:embed="rId3"/>
                <a:stretch>
                  <a:fillRect l="-439" t="-631" r="-878" b="-84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6273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Perché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dirty="0" smtClean="0">
                    <a:solidFill>
                      <a:srgbClr val="FF7D2D"/>
                    </a:solidFill>
                    <a:ea typeface="PilGi" charset="-127"/>
                    <a:cs typeface="PilGi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4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funziona male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m:rPr>
                            <m:nor/>
                          </m:rPr>
                          <a:rPr lang="it-IT" dirty="0" smtClean="0">
                            <a:solidFill>
                              <a:srgbClr val="FF7D2D"/>
                            </a:solidFill>
                            <a:latin typeface="PilGi" charset="-127"/>
                            <a:ea typeface="PilGi" charset="-127"/>
                            <a:cs typeface="PilGi" charset="-127"/>
                          </a:rPr>
                          <m:t>d</m:t>
                        </m:r>
                      </m:sup>
                    </m:sSup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  <a:blipFill rotWithShape="0">
                <a:blip r:embed="rId2"/>
                <a:stretch>
                  <a:fillRect l="-2120" t="-1316" b="-32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911764"/>
                <a:ext cx="9722723" cy="5801270"/>
              </a:xfrm>
            </p:spPr>
            <p:txBody>
              <a:bodyPr>
                <a:normAutofit/>
              </a:bodyPr>
              <a:lstStyle/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Abbiamo visto (informalmente) </a:t>
                </a:r>
                <a:r>
                  <a:rPr lang="it-IT" sz="1800" dirty="0">
                    <a:solidFill>
                      <a:schemeClr val="tx1"/>
                    </a:solidFill>
                  </a:rPr>
                  <a:t>che nel caso “anello &amp;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q</a:t>
                </a:r>
                <a:r>
                  <a:rPr lang="it-IT" sz="1800" dirty="0">
                    <a:solidFill>
                      <a:schemeClr val="tx1"/>
                    </a:solidFill>
                  </a:rPr>
                  <a:t>=0”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entrare nella regione </a:t>
                </a:r>
                <a:r>
                  <a:rPr lang="it-IT" sz="1800" dirty="0">
                    <a:solidFill>
                      <a:schemeClr val="tx1"/>
                    </a:solidFill>
                  </a:rPr>
                  <a:t>R = { u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[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n</a:t>
                </a:r>
                <a:r>
                  <a:rPr lang="it-IT" sz="1800" dirty="0">
                    <a:solidFill>
                      <a:schemeClr val="tx1"/>
                    </a:solidFill>
                  </a:rPr>
                  <a:t>]: d(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u,t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it-IT" sz="20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m:rPr>
                            <m:sty m:val="p"/>
                          </m:rPr>
                          <a:rPr lang="it-IT" sz="200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e>
                    </m:rad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} richiede, mediamente,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it-IT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rad>
                      </m:num>
                      <m:den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800" dirty="0" smtClean="0">
                    <a:solidFill>
                      <a:schemeClr val="tx1"/>
                    </a:solidFill>
                  </a:rPr>
                  <a:t> passi</a:t>
                </a:r>
                <a:endParaRPr lang="it-IT" sz="1800" dirty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 A questo punto, vediamo in quanti passi, mediamente, entriamo nella regione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  R</a:t>
                </a:r>
                <a:r>
                  <a:rPr lang="it-IT" sz="1800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>
                    <a:solidFill>
                      <a:schemeClr val="tx1"/>
                    </a:solidFill>
                  </a:rPr>
                  <a:t>= { u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 [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n</a:t>
                </a:r>
                <a:r>
                  <a:rPr lang="it-IT" sz="1800" dirty="0">
                    <a:solidFill>
                      <a:schemeClr val="tx1"/>
                    </a:solidFill>
                  </a:rPr>
                  <a:t>]: d(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u,t</a:t>
                </a:r>
                <a:r>
                  <a:rPr lang="it-IT" sz="18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8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it-IT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rad>
                      </m:num>
                      <m:den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it-IT" sz="1800" dirty="0">
                    <a:solidFill>
                      <a:schemeClr val="tx1"/>
                    </a:solidFill>
                  </a:rPr>
                  <a:t>}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: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analogamente a quanto fatto nel caso di </a:t>
                </a:r>
                <a:r>
                  <a:rPr lang="it-IT" sz="1600" dirty="0" err="1" smtClean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R</a:t>
                </a:r>
                <a:r>
                  <a:rPr lang="it-IT" sz="1600" dirty="0" smtClean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v</a:t>
                </a:r>
                <a:r>
                  <a:rPr lang="it-IT" sz="1600" dirty="0">
                    <a:solidFill>
                      <a:schemeClr val="tx1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∉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R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,  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P</a:t>
                </a:r>
                <a:r>
                  <a:rPr lang="it-IT" sz="1600" dirty="0">
                    <a:solidFill>
                      <a:schemeClr val="tx1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∃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u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R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: </a:t>
                </a:r>
                <a:r>
                  <a:rPr lang="it-IT" sz="1600" dirty="0">
                    <a:solidFill>
                      <a:schemeClr val="tx1"/>
                    </a:solidFill>
                  </a:rPr>
                  <a:t>(</a:t>
                </a:r>
                <a:r>
                  <a:rPr lang="it-IT" sz="1600" dirty="0" err="1">
                    <a:solidFill>
                      <a:schemeClr val="tx1"/>
                    </a:solidFill>
                  </a:rPr>
                  <a:t>v,u</a:t>
                </a:r>
                <a:r>
                  <a:rPr lang="it-IT" sz="1600" dirty="0">
                    <a:solidFill>
                      <a:schemeClr val="tx1"/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E)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it-IT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|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  <m:rad>
                          <m:radPr>
                            <m:degHide m:val="on"/>
                            <m:ctrlPr>
                              <a:rPr lang="it-IT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rad>
                      </m:num>
                      <m:den>
                        <m:r>
                          <m:rPr>
                            <m:sty m:val="p"/>
                          </m:rP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800" b="0" i="0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  <m:r>
                          <a:rPr lang="it-IT" sz="18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it-IT" sz="18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sty m:val="p"/>
                              </m:rPr>
                              <a:rPr lang="it-IT" sz="18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n</m:t>
                            </m:r>
                          </m:e>
                        </m:rad>
                      </m:den>
                    </m:f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e, quindi,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P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(Y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h) </a:t>
                </a:r>
                <a14:m>
                  <m:oMath xmlns:m="http://schemas.openxmlformats.org/officeDocument/2006/math">
                    <m:r>
                      <a:rPr lang="it-IT" sz="1600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6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s-IS" sz="16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6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16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16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1</m:t>
                                </m:r>
                                <m:r>
                                  <a:rPr lang="it-IT" sz="16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it-IT" sz="16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160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rad>
                              </m:den>
                            </m:f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it-IT" sz="160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it-IT" sz="1600" dirty="0" smtClean="0">
                    <a:solidFill>
                      <a:schemeClr val="tx1"/>
                    </a:solidFill>
                  </a:rPr>
                  <a:t> - indicando con Y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il numero di passi per entrare in R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2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e E[Y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] </a:t>
                </a:r>
                <a:r>
                  <a:rPr lang="it-IT" sz="16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 </m:t>
                        </m:r>
                        <m:r>
                          <m:rPr>
                            <m:sty m:val="p"/>
                          </m:rP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≥ 0</m:t>
                        </m:r>
                      </m:sub>
                      <m:sup/>
                      <m:e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P(Y</a:t>
                </a:r>
                <a:r>
                  <a:rPr lang="it-IT" sz="1600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h) </a:t>
                </a:r>
                <a14:m>
                  <m:oMath xmlns:m="http://schemas.openxmlformats.org/officeDocument/2006/math">
                    <m:r>
                      <a:rPr lang="it-IT" sz="160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  </m:t>
                        </m:r>
                        <m:r>
                          <m:rPr>
                            <m:sty m:val="p"/>
                          </m:rP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h</m:t>
                        </m:r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≥ 0</m:t>
                        </m:r>
                      </m:sub>
                      <m:sup/>
                      <m:e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</m:t>
                        </m:r>
                      </m:e>
                    </m:nary>
                    <m:sSup>
                      <m:sSupPr>
                        <m:ctrlPr>
                          <a:rPr lang="it-IT" sz="1600" i="1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is-IS" sz="1600" i="1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600" dirty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16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16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1</m:t>
                                </m:r>
                                <m:r>
                                  <a:rPr lang="it-IT" sz="16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it-IT" sz="16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160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rad>
                              </m:den>
                            </m:f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it-IT" sz="1600" dirty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h</m:t>
                        </m:r>
                      </m:sup>
                    </m:sSup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1 − </m:t>
                        </m:r>
                        <m:d>
                          <m:dPr>
                            <m:ctrlPr>
                              <a:rPr lang="is-IS" sz="16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it-IT" sz="160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1 −</m:t>
                            </m:r>
                            <m:f>
                              <m:fPr>
                                <m:ctrlPr>
                                  <a:rPr lang="bg-BG" sz="16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it-IT" sz="1600" b="0" i="0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1</m:t>
                                </m:r>
                                <m:r>
                                  <a:rPr lang="it-IT" sz="160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 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it-IT" sz="16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it-IT" sz="160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n</m:t>
                                    </m:r>
                                  </m:e>
                                </m:rad>
                              </m:den>
                            </m:f>
                          </m:e>
                        </m:d>
                      </m:den>
                    </m:f>
                  </m:oMath>
                </a14:m>
                <a:r>
                  <a:rPr lang="it-IT" sz="1600" dirty="0">
                    <a:solidFill>
                      <a:schemeClr val="tx1"/>
                    </a:solidFill>
                  </a:rPr>
                  <a:t> 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it-IT" sz="16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m:rPr>
                            <m:sty m:val="p"/>
                          </m:rPr>
                          <a:rPr lang="it-IT" sz="160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n</m:t>
                        </m:r>
                      </m:e>
                    </m:rad>
                  </m:oMath>
                </a14:m>
                <a:endParaRPr lang="it-IT" sz="16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Questo significa che, una volta entrati nella regione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R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, per entrare in R</a:t>
                </a:r>
                <a:r>
                  <a:rPr lang="it-IT" sz="1800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utilizzare gli archi random è mediamente equivalente a muoversi lungo gli archi dell’anello!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Ossia, </a:t>
                </a:r>
                <a:r>
                  <a:rPr lang="it-IT" sz="1800" i="1" dirty="0" smtClean="0">
                    <a:solidFill>
                      <a:schemeClr val="tx1"/>
                    </a:solidFill>
                  </a:rPr>
                  <a:t>quando si raggiunge una distanza dall’obiettivo dell’ordine di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radPr>
                      <m:deg/>
                      <m:e>
                        <m:r>
                          <a:rPr lang="it-IT" sz="18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𝑛</m:t>
                        </m:r>
                      </m:e>
                    </m:rad>
                  </m:oMath>
                </a14:m>
                <a:r>
                  <a:rPr lang="it-IT" sz="1800" i="1" dirty="0" smtClean="0">
                    <a:solidFill>
                      <a:schemeClr val="tx1"/>
                    </a:solidFill>
                  </a:rPr>
                  <a:t>, gli archi random non sembrano giocare più alcun ruolo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e la ragione di ciò è il fatto che gli archi random sono troppo random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come avevamo già osservato per il modello di </a:t>
                </a:r>
                <a:r>
                  <a:rPr lang="it-IT" sz="1600" dirty="0" err="1" smtClean="0">
                    <a:solidFill>
                      <a:schemeClr val="tx1"/>
                    </a:solidFill>
                  </a:rPr>
                  <a:t>Watts-Strogatz</a:t>
                </a:r>
                <a:endParaRPr lang="it-IT" sz="1600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endParaRPr lang="it-IT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911764"/>
                <a:ext cx="9722723" cy="5801270"/>
              </a:xfrm>
              <a:blipFill rotWithShape="0">
                <a:blip r:embed="rId3"/>
                <a:stretch>
                  <a:fillRect l="-439" t="-631" r="-6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120858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Perché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dirty="0" smtClean="0">
                    <a:solidFill>
                      <a:srgbClr val="FF7D2D"/>
                    </a:solidFill>
                    <a:ea typeface="PilGi" charset="-127"/>
                    <a:cs typeface="PilGi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it-IT" sz="4400" dirty="0">
                        <a:solidFill>
                          <a:srgbClr val="FF7D2D"/>
                        </a:solidFill>
                        <a:latin typeface="PilGi" charset="-127"/>
                        <a:ea typeface="PilGi" charset="-127"/>
                        <a:cs typeface="PilGi" charset="-127"/>
                      </a:rPr>
                      <m:t>d</m:t>
                    </m:r>
                  </m:oMath>
                </a14:m>
                <a:r>
                  <a:rPr lang="it-IT" dirty="0" smtClean="0">
                    <a:solidFill>
                      <a:schemeClr val="tx1"/>
                    </a:solidFill>
                  </a:rPr>
                  <a:t> funziona male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m:rPr>
                            <m:nor/>
                          </m:rPr>
                          <a:rPr lang="it-IT" dirty="0" smtClean="0">
                            <a:solidFill>
                              <a:srgbClr val="FF7D2D"/>
                            </a:solidFill>
                            <a:latin typeface="PilGi" charset="-127"/>
                            <a:ea typeface="PilGi" charset="-127"/>
                            <a:cs typeface="PilGi" charset="-127"/>
                          </a:rPr>
                          <m:t>d</m:t>
                        </m:r>
                      </m:sup>
                    </m:sSup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760112" y="119604"/>
                <a:ext cx="8911687" cy="925975"/>
              </a:xfrm>
              <a:blipFill rotWithShape="0">
                <a:blip r:embed="rId2"/>
                <a:stretch>
                  <a:fillRect l="-2120" t="-1316" b="-32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41453" y="911764"/>
                <a:ext cx="9722723" cy="5801270"/>
              </a:xfrm>
            </p:spPr>
            <p:txBody>
              <a:bodyPr>
                <a:normAutofit/>
              </a:bodyPr>
              <a:lstStyle/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In effetti, quel che abbiamo visto per il caso </a:t>
                </a:r>
                <a:r>
                  <a:rPr lang="it-IT" sz="1800" dirty="0">
                    <a:solidFill>
                      <a:schemeClr val="tx1"/>
                    </a:solidFill>
                  </a:rPr>
                  <a:t>“anello &amp; </a:t>
                </a:r>
                <a:r>
                  <a:rPr lang="it-IT" sz="1800" dirty="0" err="1">
                    <a:solidFill>
                      <a:schemeClr val="tx1"/>
                    </a:solidFill>
                  </a:rPr>
                  <a:t>q</a:t>
                </a:r>
                <a:r>
                  <a:rPr lang="it-IT" sz="1800" dirty="0">
                    <a:solidFill>
                      <a:schemeClr val="tx1"/>
                    </a:solidFill>
                  </a:rPr>
                  <a:t>=0”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può essere generalizzato a tutti i casi </a:t>
                </a:r>
                <a:r>
                  <a:rPr lang="it-IT" sz="1800" dirty="0">
                    <a:solidFill>
                      <a:schemeClr val="tx1"/>
                    </a:solidFill>
                  </a:rPr>
                  <a:t>“anello &amp;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0 &lt;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>
                    <a:solidFill>
                      <a:schemeClr val="tx1"/>
                    </a:solidFill>
                  </a:rPr>
                  <a:t>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&lt; 1” 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in tutti questi casi, gli archi random sono </a:t>
                </a:r>
                <a:r>
                  <a:rPr lang="it-IT" sz="1600" i="1" dirty="0" smtClean="0">
                    <a:solidFill>
                      <a:schemeClr val="tx1"/>
                    </a:solidFill>
                  </a:rPr>
                  <a:t>troppo</a:t>
                </a:r>
                <a:r>
                  <a:rPr lang="it-IT" sz="1600" dirty="0" smtClean="0">
                    <a:solidFill>
                      <a:schemeClr val="tx1"/>
                    </a:solidFill>
                  </a:rPr>
                  <a:t> random</a:t>
                </a:r>
                <a:r>
                  <a:rPr lang="is-IS" sz="1600" dirty="0" smtClean="0">
                    <a:solidFill>
                      <a:schemeClr val="tx1"/>
                    </a:solidFill>
                  </a:rPr>
                  <a:t>…</a:t>
                </a:r>
              </a:p>
              <a:p>
                <a:pPr marL="342900" lvl="1" indent="-342900"/>
                <a:r>
                  <a:rPr lang="is-IS" sz="1800" dirty="0" smtClean="0">
                    <a:solidFill>
                      <a:schemeClr val="tx1"/>
                    </a:solidFill>
                  </a:rPr>
                  <a:t>Di contro nel caso </a:t>
                </a:r>
                <a:r>
                  <a:rPr lang="it-IT" sz="1800" dirty="0">
                    <a:solidFill>
                      <a:schemeClr val="tx1"/>
                    </a:solidFill>
                  </a:rPr>
                  <a:t>“anello &amp;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&gt; 1” gli archi random sono troppo corti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e, quindi, è “difficile” imbattersi in archi random che coprano grandi distanze</a:t>
                </a:r>
              </a:p>
              <a:p>
                <a:pPr marL="742950" lvl="2" indent="-342900"/>
                <a:r>
                  <a:rPr lang="it-IT" sz="1600" dirty="0" smtClean="0">
                    <a:solidFill>
                      <a:schemeClr val="tx1"/>
                    </a:solidFill>
                  </a:rPr>
                  <a:t>e che permettano di avvicinarsi alla destinazione in pochi passi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di conseguenza, la ricerca decentralizzata nel </a:t>
                </a:r>
                <a:r>
                  <a:rPr lang="it-IT" sz="1800" dirty="0">
                    <a:solidFill>
                      <a:schemeClr val="tx1"/>
                    </a:solidFill>
                  </a:rPr>
                  <a:t>caso “anello &amp; </a:t>
                </a:r>
                <a:r>
                  <a:rPr lang="it-IT" sz="1800" dirty="0" err="1" smtClean="0">
                    <a:solidFill>
                      <a:schemeClr val="tx1"/>
                    </a:solidFill>
                  </a:rPr>
                  <a:t>q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 &gt; 1”, 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riesce a fare poco meglio che utilizzare soltanto archi dell’anello per raggiungere la destinazione</a:t>
                </a:r>
              </a:p>
              <a:p>
                <a:pPr marL="342900" lvl="1" indent="-342900"/>
                <a:r>
                  <a:rPr lang="it-IT" sz="1800" dirty="0" smtClean="0">
                    <a:solidFill>
                      <a:schemeClr val="tx1"/>
                    </a:solidFill>
                  </a:rPr>
                  <a:t>In effetti, si può dimostrare il seguente 	</a:t>
                </a:r>
                <a:r>
                  <a:rPr lang="it-IT" sz="800" dirty="0" smtClean="0">
                    <a:solidFill>
                      <a:schemeClr val="tx1"/>
                    </a:solidFill>
                  </a:rPr>
                  <a:t>																											           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Teorema: comunque si scelga </a:t>
                </a:r>
                <a:r>
                  <a:rPr lang="it-IT" sz="1800" b="1" dirty="0" err="1" smtClean="0">
                    <a:solidFill>
                      <a:srgbClr val="C00000"/>
                    </a:solidFill>
                  </a:rPr>
                  <a:t>q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800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it-IT" sz="1800" b="1" dirty="0" smtClean="0">
                    <a:solidFill>
                      <a:srgbClr val="C00000"/>
                    </a:solidFill>
                  </a:rPr>
                  <a:t> 1, esistono due costanti positive </a:t>
                </a:r>
                <a:r>
                  <a:rPr lang="it-IT" sz="1800" b="1" dirty="0" err="1" smtClean="0">
                    <a:solidFill>
                      <a:srgbClr val="C00000"/>
                    </a:solidFill>
                  </a:rPr>
                  <a:t>a</a:t>
                </a:r>
                <a:r>
                  <a:rPr lang="it-IT" sz="1800" b="1" baseline="-25000" dirty="0" err="1" smtClean="0">
                    <a:solidFill>
                      <a:srgbClr val="C00000"/>
                    </a:solidFill>
                  </a:rPr>
                  <a:t>q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e </a:t>
                </a:r>
                <a:r>
                  <a:rPr lang="it-IT" sz="1800" b="1" dirty="0" err="1" smtClean="0">
                    <a:solidFill>
                      <a:srgbClr val="C00000"/>
                    </a:solidFill>
                  </a:rPr>
                  <a:t>c</a:t>
                </a:r>
                <a:r>
                  <a:rPr lang="it-IT" sz="1800" b="1" baseline="-25000" dirty="0" err="1" smtClean="0">
                    <a:solidFill>
                      <a:srgbClr val="C00000"/>
                    </a:solidFill>
                  </a:rPr>
                  <a:t>q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tali che</a:t>
                </a:r>
                <a:r>
                  <a:rPr lang="it-IT" sz="1800" dirty="0" smtClean="0">
                    <a:solidFill>
                      <a:schemeClr val="tx1"/>
                    </a:solidFill>
                  </a:rPr>
                  <a:t>, 				   		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detta X la variabile aleatoria che esprime la lunghezza del percorso 					   	trovato dall’algoritmo di ricerca decentralizzata 										in un anello di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n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nodi cui sono aggiunti archi random 									in accordo al modello che abbiamo descritto, 							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E[X] </a:t>
                </a:r>
                <a14:m>
                  <m:oMath xmlns:m="http://schemas.openxmlformats.org/officeDocument/2006/math">
                    <m:r>
                      <a:rPr lang="it-IT" sz="1800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it-IT" sz="1800" b="1" dirty="0" smtClean="0">
                    <a:solidFill>
                      <a:srgbClr val="C00000"/>
                    </a:solidFill>
                  </a:rPr>
                  <a:t> a</a:t>
                </a:r>
                <a:r>
                  <a:rPr lang="it-IT" sz="1800" b="1" baseline="-25000" dirty="0" smtClean="0">
                    <a:solidFill>
                      <a:srgbClr val="C00000"/>
                    </a:solidFill>
                  </a:rPr>
                  <a:t>q</a:t>
                </a:r>
                <a:r>
                  <a:rPr lang="it-IT" sz="1800" b="1" dirty="0" smtClean="0">
                    <a:solidFill>
                      <a:srgbClr val="C00000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1800" b="1" i="1" dirty="0" smtClean="0">
                            <a:solidFill>
                              <a:srgbClr val="C00000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it-IT" sz="1800" b="1" i="0" dirty="0" smtClean="0">
                            <a:solidFill>
                              <a:srgbClr val="C00000"/>
                            </a:solidFill>
                            <a:latin typeface="Cambria Math" charset="0"/>
                          </a:rPr>
                          <m:t>𝐧</m:t>
                        </m:r>
                      </m:e>
                      <m:sup>
                        <m:sSub>
                          <m:sSubPr>
                            <m:ctrlPr>
                              <a:rPr lang="en-US" sz="1800" b="1" i="1" dirty="0" smtClean="0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it-IT" sz="1800" b="1" i="0" dirty="0" smtClean="0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  <m:t>𝐜</m:t>
                            </m:r>
                          </m:e>
                          <m:sub>
                            <m:r>
                              <a:rPr lang="it-IT" sz="1800" b="1" i="0" dirty="0" smtClean="0">
                                <a:solidFill>
                                  <a:srgbClr val="C00000"/>
                                </a:solidFill>
                                <a:latin typeface="Cambria Math" charset="0"/>
                              </a:rPr>
                              <m:t>𝐪</m:t>
                            </m:r>
                          </m:sub>
                        </m:sSub>
                      </m:sup>
                    </m:sSup>
                  </m:oMath>
                </a14:m>
                <a:endParaRPr lang="it-IT" sz="1800" b="1" dirty="0" smtClean="0">
                  <a:solidFill>
                    <a:schemeClr val="tx1"/>
                  </a:solidFill>
                </a:endParaRPr>
              </a:p>
              <a:p>
                <a:pPr marL="342900" lvl="1" indent="-342900"/>
                <a:endParaRPr lang="it-IT" sz="1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41453" y="911764"/>
                <a:ext cx="9722723" cy="5801270"/>
              </a:xfrm>
              <a:blipFill rotWithShape="0">
                <a:blip r:embed="rId3"/>
                <a:stretch>
                  <a:fillRect l="-439" t="-631" r="-62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938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Una moltitudine di percorsi brevi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1045579"/>
            <a:ext cx="9689269" cy="5540416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Bello, intuitivo, facile, ma il ragionamento che abbiamo illustrato ha una pecca: non tiene conto della </a:t>
            </a:r>
            <a:r>
              <a:rPr lang="it-IT" b="1" i="1" dirty="0" smtClean="0">
                <a:solidFill>
                  <a:srgbClr val="DD51E7"/>
                </a:solidFill>
              </a:rPr>
              <a:t>chiusura triadica </a:t>
            </a:r>
            <a:r>
              <a:rPr lang="it-IT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(della quale avremo modo di parlare in seguito)</a:t>
            </a:r>
            <a:endParaRPr lang="it-IT" sz="1600" b="1" i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ossia, del fatto che in una rete sociale esistono tanti triangoli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ossia, se un individuo a conosce due individui b e c, allora è probabile che prima o poi anche b e c si conosceranno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perché, ad esempio, i miei amici, frequentandomi, avranno possibilità di incontrarsi!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Quindi, fra i 100 amici dei miei amici, si troveranno anche alcuni dei miei amici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 il grafo della relazione assomiglierà alla figura a destra, piuttosto che a quella a sinistra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8" t="14959" r="23409" b="67316"/>
          <a:stretch/>
        </p:blipFill>
        <p:spPr>
          <a:xfrm>
            <a:off x="1952604" y="4192857"/>
            <a:ext cx="5082500" cy="2308303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05" t="32358" r="24019" b="49989"/>
          <a:stretch/>
        </p:blipFill>
        <p:spPr>
          <a:xfrm>
            <a:off x="6947210" y="4271640"/>
            <a:ext cx="4694663" cy="218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728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Il modello </a:t>
            </a:r>
            <a:r>
              <a:rPr lang="it-IT" dirty="0" err="1" smtClean="0">
                <a:solidFill>
                  <a:schemeClr val="tx1"/>
                </a:solidFill>
              </a:rPr>
              <a:t>Watts-Strogatz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</p:spPr>
            <p:txBody>
              <a:bodyPr>
                <a:normAutofit/>
              </a:bodyPr>
              <a:lstStyle/>
              <a:p>
                <a:r>
                  <a:rPr lang="it-IT" dirty="0" smtClean="0">
                    <a:solidFill>
                      <a:schemeClr val="tx1"/>
                    </a:solidFill>
                  </a:rPr>
                  <a:t>Ciò premesso, ci proponiamo di studiare un modello generativo di grafi aleatori che generi</a:t>
                </a: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a) Small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Worlds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 smtClean="0">
                    <a:solidFill>
                      <a:schemeClr val="tx1"/>
                    </a:solidFill>
                  </a:rPr>
                  <a:t>b) contenenti molte chiusure triadiche</a:t>
                </a: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Il modello proposto da 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Watts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e </a:t>
                </a:r>
                <a:r>
                  <a:rPr lang="it-IT" b="1" dirty="0" err="1" smtClean="0">
                    <a:solidFill>
                      <a:schemeClr val="tx1"/>
                    </a:solidFill>
                  </a:rPr>
                  <a:t>Strogatz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 (1998) consiste di un grafo fissato deterministicamente ed un insieme di archi casuali</a:t>
                </a:r>
                <a:endParaRPr lang="it-IT" sz="2000" baseline="-25000" dirty="0" smtClean="0">
                  <a:solidFill>
                    <a:schemeClr val="tx1"/>
                  </a:solidFill>
                </a:endParaRPr>
              </a:p>
              <a:p>
                <a:r>
                  <a:rPr lang="it-IT" dirty="0" smtClean="0">
                    <a:solidFill>
                      <a:schemeClr val="tx1"/>
                    </a:solidFill>
                  </a:rPr>
                  <a:t>Il grafo fissato deterministicamente è una griglia “arricchita” – che corrisponde</a:t>
                </a:r>
                <a:r>
                  <a:rPr lang="it-IT" dirty="0">
                    <a:solidFill>
                      <a:schemeClr val="tx1"/>
                    </a:solidFill>
                  </a:rPr>
                  <a:t>, sostanzialmente </a:t>
                </a:r>
                <a:r>
                  <a:rPr lang="it-IT" dirty="0" smtClean="0">
                    <a:solidFill>
                      <a:schemeClr val="tx1"/>
                    </a:solidFill>
                  </a:rPr>
                  <a:t>a uno </a:t>
                </a:r>
                <a:r>
                  <a:rPr lang="it-IT" dirty="0">
                    <a:solidFill>
                      <a:schemeClr val="tx1"/>
                    </a:solidFill>
                  </a:rPr>
                  <a:t>Unit Disk </a:t>
                </a:r>
                <a:r>
                  <a:rPr lang="it-IT" dirty="0" err="1" smtClean="0">
                    <a:solidFill>
                      <a:schemeClr val="tx1"/>
                    </a:solidFill>
                  </a:rPr>
                  <a:t>Graph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considerando i nodi come punti di uno spazio metrico bidimensionale</a:t>
                </a: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i nodi sono disposti sui punti a coordinate intere di un quadrato centrato nell’origine degli assi cartesiani </a:t>
                </a: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e ogni nodo è collegato a ciascuno dei nodi vicini in orizzontale, verticale e diagonale</a:t>
                </a:r>
              </a:p>
              <a:p>
                <a:pPr lvl="1"/>
                <a:r>
                  <a:rPr lang="it-IT" dirty="0">
                    <a:solidFill>
                      <a:schemeClr val="tx1"/>
                    </a:solidFill>
                  </a:rPr>
                  <a:t>Formalmente: fissato 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 dirty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ℕ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, V = { ( i , </a:t>
                </a:r>
                <a:r>
                  <a:rPr lang="it-IT" dirty="0" err="1">
                    <a:solidFill>
                      <a:schemeClr val="tx1"/>
                    </a:solidFill>
                  </a:rPr>
                  <a:t>j</a:t>
                </a:r>
                <a:r>
                  <a:rPr lang="it-IT" dirty="0">
                    <a:solidFill>
                      <a:schemeClr val="tx1"/>
                    </a:solidFill>
                  </a:rPr>
                  <a:t> ): 0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i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>
                    <a:solidFill>
                      <a:schemeClr val="tx1"/>
                    </a:solidFill>
                  </a:rPr>
                  <a:t> 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∧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0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j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>
                    <a:solidFill>
                      <a:schemeClr val="tx1"/>
                    </a:solidFill>
                  </a:rPr>
                  <a:t> } e ciascun nodo (</a:t>
                </a:r>
                <a:r>
                  <a:rPr lang="it-IT" dirty="0" err="1">
                    <a:solidFill>
                      <a:schemeClr val="tx1"/>
                    </a:solidFill>
                  </a:rPr>
                  <a:t>i,j</a:t>
                </a:r>
                <a:r>
                  <a:rPr lang="it-IT" dirty="0">
                    <a:solidFill>
                      <a:schemeClr val="tx1"/>
                    </a:solidFill>
                  </a:rPr>
                  <a:t>) con 0 &lt; i &lt; 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>
                    <a:solidFill>
                      <a:schemeClr val="tx1"/>
                    </a:solidFill>
                  </a:rPr>
                  <a:t>  e 0 &lt; </a:t>
                </a:r>
                <a:r>
                  <a:rPr lang="it-IT" dirty="0" err="1">
                    <a:solidFill>
                      <a:schemeClr val="tx1"/>
                    </a:solidFill>
                  </a:rPr>
                  <a:t>j</a:t>
                </a:r>
                <a:r>
                  <a:rPr lang="it-IT" dirty="0">
                    <a:solidFill>
                      <a:schemeClr val="tx1"/>
                    </a:solidFill>
                  </a:rPr>
                  <a:t> &lt; 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>
                    <a:solidFill>
                      <a:schemeClr val="tx1"/>
                    </a:solidFill>
                  </a:rPr>
                  <a:t> è collegato ai nodi (i,j-1), (i+1, j-1), (i+1,j), (i+1,j+1), (i,j+1), (i-1, j+1), (i-1, </a:t>
                </a:r>
                <a:r>
                  <a:rPr lang="it-IT" dirty="0" err="1">
                    <a:solidFill>
                      <a:schemeClr val="tx1"/>
                    </a:solidFill>
                  </a:rPr>
                  <a:t>j</a:t>
                </a:r>
                <a:r>
                  <a:rPr lang="it-IT" dirty="0">
                    <a:solidFill>
                      <a:schemeClr val="tx1"/>
                    </a:solidFill>
                  </a:rPr>
                  <a:t>) (i-1, j-1) e analogamente per i nodi (</a:t>
                </a:r>
                <a:r>
                  <a:rPr lang="it-IT" dirty="0" err="1">
                    <a:solidFill>
                      <a:schemeClr val="tx1"/>
                    </a:solidFill>
                  </a:rPr>
                  <a:t>i,j</a:t>
                </a:r>
                <a:r>
                  <a:rPr lang="it-IT" dirty="0">
                    <a:solidFill>
                      <a:schemeClr val="tx1"/>
                    </a:solidFill>
                  </a:rPr>
                  <a:t>) con i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{0, 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>
                    <a:solidFill>
                      <a:schemeClr val="tx1"/>
                    </a:solidFill>
                  </a:rPr>
                  <a:t>}  e/o  </a:t>
                </a:r>
                <a:r>
                  <a:rPr lang="it-IT" dirty="0" err="1">
                    <a:solidFill>
                      <a:schemeClr val="tx1"/>
                    </a:solidFill>
                  </a:rPr>
                  <a:t>j</a:t>
                </a:r>
                <a:r>
                  <a:rPr lang="it-IT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</m:oMath>
                </a14:m>
                <a:r>
                  <a:rPr lang="it-IT" dirty="0">
                    <a:solidFill>
                      <a:schemeClr val="tx1"/>
                    </a:solidFill>
                  </a:rPr>
                  <a:t> {0, </a:t>
                </a:r>
                <a:r>
                  <a:rPr lang="it-IT" dirty="0" err="1">
                    <a:solidFill>
                      <a:schemeClr val="tx1"/>
                    </a:solidFill>
                  </a:rPr>
                  <a:t>n</a:t>
                </a:r>
                <a:r>
                  <a:rPr lang="it-IT" dirty="0">
                    <a:solidFill>
                      <a:schemeClr val="tx1"/>
                    </a:solidFill>
                  </a:rPr>
                  <a:t>} </a:t>
                </a:r>
                <a:endParaRPr lang="it-IT" dirty="0" smtClean="0">
                  <a:solidFill>
                    <a:schemeClr val="tx1"/>
                  </a:solidFill>
                </a:endParaRPr>
              </a:p>
              <a:p>
                <a:endParaRPr lang="it-IT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52604" y="1045579"/>
                <a:ext cx="9598929" cy="5540416"/>
              </a:xfrm>
              <a:blipFill rotWithShape="0">
                <a:blip r:embed="rId2"/>
                <a:stretch>
                  <a:fillRect l="-444" t="-661" r="-19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0515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Il modello </a:t>
            </a:r>
            <a:r>
              <a:rPr lang="it-IT" dirty="0" err="1" smtClean="0">
                <a:solidFill>
                  <a:schemeClr val="tx1"/>
                </a:solidFill>
              </a:rPr>
              <a:t>Watts-Strogatz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1045579"/>
            <a:ext cx="9598929" cy="5540416"/>
          </a:xfrm>
        </p:spPr>
        <p:txBody>
          <a:bodyPr>
            <a:normAutofit lnSpcReduction="10000"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Il modello proposto da </a:t>
            </a:r>
            <a:r>
              <a:rPr lang="it-IT" b="1" dirty="0" err="1" smtClean="0">
                <a:solidFill>
                  <a:schemeClr val="tx1"/>
                </a:solidFill>
              </a:rPr>
              <a:t>Watts</a:t>
            </a:r>
            <a:r>
              <a:rPr lang="it-IT" dirty="0" smtClean="0">
                <a:solidFill>
                  <a:schemeClr val="tx1"/>
                </a:solidFill>
              </a:rPr>
              <a:t> e </a:t>
            </a:r>
            <a:r>
              <a:rPr lang="it-IT" b="1" dirty="0" err="1" smtClean="0">
                <a:solidFill>
                  <a:schemeClr val="tx1"/>
                </a:solidFill>
              </a:rPr>
              <a:t>Strogatz</a:t>
            </a:r>
            <a:r>
              <a:rPr lang="it-IT" dirty="0" smtClean="0">
                <a:solidFill>
                  <a:schemeClr val="tx1"/>
                </a:solidFill>
              </a:rPr>
              <a:t> (1998) consiste di un grafo fissato deterministicamente ed un insieme di archi casuali</a:t>
            </a:r>
          </a:p>
          <a:p>
            <a:pPr lvl="4"/>
            <a:endParaRPr lang="it-IT" baseline="-25000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Il grafo fissato deterministicamente è una griglia “arricchita”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ossia, i nodi sono disposti sui punti a coordinate intere di un quadrato centrato nell’origine degli assi cartesiani e ogni 										    nodo è collegato a ciascuno dei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smtClean="0">
                <a:solidFill>
                  <a:schemeClr val="tx1"/>
                </a:solidFill>
              </a:rPr>
              <a:t>nodi vicini 									  in orizzontale, verticale e diagonale</a:t>
            </a:r>
          </a:p>
          <a:p>
            <a:pPr lvl="4"/>
            <a:endParaRPr lang="it-IT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Poi, fissato un valore k, ogni nodo 										        sceglie uniformemente a caso k nodi che 									    diventeranno suoi vicini</a:t>
            </a:r>
          </a:p>
          <a:p>
            <a:pPr lvl="3"/>
            <a:endParaRPr lang="it-IT" sz="800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In effetti, comunque, più che a una griglia 									 su una superficie piana, dobbiamo 									     pensare a </a:t>
            </a:r>
            <a:r>
              <a:rPr lang="it-IT" i="1" dirty="0" smtClean="0">
                <a:solidFill>
                  <a:srgbClr val="C00000"/>
                </a:solidFill>
              </a:rPr>
              <a:t>una griglia “appoggiata” 											 su una superficie sferica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che si “richiude” su sé stessa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che chiameremo </a:t>
            </a:r>
            <a:r>
              <a:rPr lang="it-IT" i="1" dirty="0" err="1" smtClean="0">
                <a:solidFill>
                  <a:srgbClr val="C00000"/>
                </a:solidFill>
              </a:rPr>
              <a:t>wrapped</a:t>
            </a:r>
            <a:endParaRPr lang="it-IT" i="1" dirty="0">
              <a:solidFill>
                <a:srgbClr val="C00000"/>
              </a:solidFill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71" t="15171" r="10183" b="60493"/>
          <a:stretch/>
        </p:blipFill>
        <p:spPr>
          <a:xfrm>
            <a:off x="7259443" y="2805361"/>
            <a:ext cx="3958684" cy="360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5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Il modello </a:t>
            </a:r>
            <a:r>
              <a:rPr lang="it-IT" smtClean="0">
                <a:solidFill>
                  <a:schemeClr val="tx1"/>
                </a:solidFill>
              </a:rPr>
              <a:t>Watts-Strogatz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52604" y="833705"/>
            <a:ext cx="9598929" cy="593508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Osserviamo, ora, un grafo generato in accordo al modello di </a:t>
            </a:r>
            <a:r>
              <a:rPr lang="it-IT" dirty="0" err="1" smtClean="0">
                <a:solidFill>
                  <a:schemeClr val="tx1"/>
                </a:solidFill>
              </a:rPr>
              <a:t>Watts-Strogatz</a:t>
            </a:r>
            <a:endParaRPr lang="it-IT" dirty="0" smtClean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1) possiamo individuare una sorta di dicotomia relazioni locali / relazioni  a distanza soggiacente fra gli archi deterministici e quelli random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gli archi della griglia, che costituiscono “l’ossatura fissa” del grafo, rappresentano le relazioni fra nodi “fisicamente” vicini - quelli le cui coordinate differiscono di poco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gli archi random esprimono relazioni fra nodi “fisicamente” lontani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2) possiamo ben immaginare che i nodi “fisicamente” vicini abbiano più probabilità di incontrarsi rispetto ai nodi “fisicamente” lontani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ossia, che i nodi vicini abbiano frequentazioni assidue, quelli lontani no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possiamo pensare, allora, agli archi della griglia come archi che rappresentano relazioni forti (</a:t>
            </a:r>
            <a:r>
              <a:rPr lang="it-IT" i="1" dirty="0" smtClean="0">
                <a:solidFill>
                  <a:srgbClr val="162DCF"/>
                </a:solidFill>
              </a:rPr>
              <a:t>strong </a:t>
            </a:r>
            <a:r>
              <a:rPr lang="it-IT" i="1" dirty="0" err="1" smtClean="0">
                <a:solidFill>
                  <a:srgbClr val="162DCF"/>
                </a:solidFill>
              </a:rPr>
              <a:t>ties</a:t>
            </a:r>
            <a:r>
              <a:rPr lang="it-IT" dirty="0" smtClean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 agli archi random come archi che rappresentano relazioni deboli (</a:t>
            </a:r>
            <a:r>
              <a:rPr lang="it-IT" i="1" dirty="0" err="1" smtClean="0">
                <a:solidFill>
                  <a:srgbClr val="162DCF"/>
                </a:solidFill>
              </a:rPr>
              <a:t>weak</a:t>
            </a:r>
            <a:r>
              <a:rPr lang="it-IT" i="1" dirty="0" smtClean="0">
                <a:solidFill>
                  <a:srgbClr val="162DCF"/>
                </a:solidFill>
              </a:rPr>
              <a:t> </a:t>
            </a:r>
            <a:r>
              <a:rPr lang="it-IT" i="1" dirty="0" err="1" smtClean="0">
                <a:solidFill>
                  <a:srgbClr val="162DCF"/>
                </a:solidFill>
              </a:rPr>
              <a:t>ties</a:t>
            </a:r>
            <a:r>
              <a:rPr lang="it-IT" dirty="0" smtClean="0">
                <a:solidFill>
                  <a:schemeClr val="tx1"/>
                </a:solidFill>
              </a:rPr>
              <a:t>)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3) i triangoli sono sempre presenti a livello locale e sono poco probabili fra gli archi random 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confermando l’idea di cui al punto 2): infatti, i triangoli si formano quando individui che hanno un amico comune si incontrano, e due amici di uno stesso individuo che vivono ai due capi opposti della Terra non è probabile che abbiano molte occasioni per incontrarsi e diventare amici</a:t>
            </a:r>
            <a:endParaRPr lang="it-IT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39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0112" y="119604"/>
            <a:ext cx="8911687" cy="92597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</a:rPr>
              <a:t>Il modello </a:t>
            </a:r>
            <a:r>
              <a:rPr lang="it-IT" smtClean="0">
                <a:solidFill>
                  <a:schemeClr val="tx1"/>
                </a:solidFill>
              </a:rPr>
              <a:t>Watts-Strogatz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907999" y="897977"/>
            <a:ext cx="9598929" cy="5935085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tx1"/>
                </a:solidFill>
              </a:rPr>
              <a:t>Dunque, un grafo generato dal modello </a:t>
            </a:r>
            <a:r>
              <a:rPr lang="it-IT" dirty="0" err="1" smtClean="0">
                <a:solidFill>
                  <a:schemeClr val="tx1"/>
                </a:solidFill>
              </a:rPr>
              <a:t>Watts-Strogatz</a:t>
            </a:r>
            <a:r>
              <a:rPr lang="it-IT" dirty="0" smtClean="0">
                <a:solidFill>
                  <a:schemeClr val="tx1"/>
                </a:solidFill>
              </a:rPr>
              <a:t>  contiene molti triangoli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in accordo a quel che si riscontra, generalmente, nelle reti sociali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Rimane l’altra questione: sarà vero che coppie di nodi qualunque sono collegati da numerosi percorsi brevi?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A tal proposito, </a:t>
            </a:r>
            <a:r>
              <a:rPr lang="it-IT" dirty="0" err="1" smtClean="0">
                <a:solidFill>
                  <a:schemeClr val="tx1"/>
                </a:solidFill>
              </a:rPr>
              <a:t>Watts</a:t>
            </a:r>
            <a:r>
              <a:rPr lang="it-IT" dirty="0" smtClean="0">
                <a:solidFill>
                  <a:schemeClr val="tx1"/>
                </a:solidFill>
              </a:rPr>
              <a:t> e </a:t>
            </a:r>
            <a:r>
              <a:rPr lang="it-IT" dirty="0" err="1" smtClean="0">
                <a:solidFill>
                  <a:schemeClr val="tx1"/>
                </a:solidFill>
              </a:rPr>
              <a:t>Strogatz</a:t>
            </a:r>
            <a:r>
              <a:rPr lang="it-IT" dirty="0" smtClean="0">
                <a:solidFill>
                  <a:schemeClr val="tx1"/>
                </a:solidFill>
              </a:rPr>
              <a:t> hanno osservato che: </a:t>
            </a:r>
          </a:p>
          <a:p>
            <a:pPr lvl="1"/>
            <a:r>
              <a:rPr lang="it-IT" dirty="0">
                <a:solidFill>
                  <a:schemeClr val="tx1"/>
                </a:solidFill>
              </a:rPr>
              <a:t>se partiamo da un nodo u e </a:t>
            </a:r>
          </a:p>
          <a:p>
            <a:pPr lvl="1"/>
            <a:r>
              <a:rPr lang="it-IT" dirty="0">
                <a:solidFill>
                  <a:schemeClr val="tx1"/>
                </a:solidFill>
              </a:rPr>
              <a:t>a partire da u, per un certo numero di passi ci muoviamo lungo gli archi random, </a:t>
            </a:r>
          </a:p>
          <a:p>
            <a:pPr lvl="1"/>
            <a:r>
              <a:rPr lang="it-IT" dirty="0">
                <a:solidFill>
                  <a:schemeClr val="tx1"/>
                </a:solidFill>
              </a:rPr>
              <a:t>poiché gli archi random sono distribuiti uniformemente nel grafo, è molto improbabile che, in questo procedimento tocchiamo due volte lo stesso nodo</a:t>
            </a:r>
          </a:p>
          <a:p>
            <a:pPr lvl="1"/>
            <a:r>
              <a:rPr lang="it-IT" dirty="0">
                <a:solidFill>
                  <a:schemeClr val="tx1"/>
                </a:solidFill>
              </a:rPr>
              <a:t>ossia, molto probabilmente, in h passi tocchiamo </a:t>
            </a:r>
            <a:r>
              <a:rPr lang="it-IT" dirty="0" err="1">
                <a:solidFill>
                  <a:schemeClr val="tx1"/>
                </a:solidFill>
              </a:rPr>
              <a:t>k</a:t>
            </a:r>
            <a:r>
              <a:rPr lang="it-IT" sz="1800" baseline="30000" dirty="0" err="1">
                <a:solidFill>
                  <a:schemeClr val="tx1"/>
                </a:solidFill>
              </a:rPr>
              <a:t>h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smtClean="0">
                <a:solidFill>
                  <a:schemeClr val="tx1"/>
                </a:solidFill>
              </a:rPr>
              <a:t>nodi</a:t>
            </a:r>
            <a:endParaRPr lang="it-IT" sz="800" dirty="0" smtClean="0">
              <a:solidFill>
                <a:schemeClr val="tx1"/>
              </a:solidFill>
            </a:endParaRPr>
          </a:p>
          <a:p>
            <a:r>
              <a:rPr lang="it-IT" dirty="0">
                <a:solidFill>
                  <a:schemeClr val="tx1"/>
                </a:solidFill>
              </a:rPr>
              <a:t>Il ragionamento di </a:t>
            </a:r>
            <a:r>
              <a:rPr lang="it-IT" dirty="0" err="1">
                <a:solidFill>
                  <a:schemeClr val="tx1"/>
                </a:solidFill>
              </a:rPr>
              <a:t>Watts-Strogatz</a:t>
            </a:r>
            <a:r>
              <a:rPr lang="it-IT" dirty="0">
                <a:solidFill>
                  <a:schemeClr val="tx1"/>
                </a:solidFill>
              </a:rPr>
              <a:t>, appena descritto, è basato su considerazioni </a:t>
            </a:r>
            <a:r>
              <a:rPr lang="it-IT" dirty="0" smtClean="0">
                <a:solidFill>
                  <a:schemeClr val="tx1"/>
                </a:solidFill>
              </a:rPr>
              <a:t>intuitive</a:t>
            </a:r>
          </a:p>
          <a:p>
            <a:r>
              <a:rPr lang="it-IT" dirty="0" smtClean="0">
                <a:solidFill>
                  <a:schemeClr val="tx1"/>
                </a:solidFill>
              </a:rPr>
              <a:t>Successivamente</a:t>
            </a:r>
            <a:r>
              <a:rPr lang="it-IT" dirty="0">
                <a:solidFill>
                  <a:schemeClr val="tx1"/>
                </a:solidFill>
              </a:rPr>
              <a:t>, </a:t>
            </a:r>
            <a:r>
              <a:rPr lang="it-IT" dirty="0" err="1">
                <a:solidFill>
                  <a:schemeClr val="tx1"/>
                </a:solidFill>
              </a:rPr>
              <a:t>Bollobás</a:t>
            </a:r>
            <a:r>
              <a:rPr lang="it-IT" dirty="0">
                <a:solidFill>
                  <a:schemeClr val="tx1"/>
                </a:solidFill>
              </a:rPr>
              <a:t> e </a:t>
            </a:r>
            <a:r>
              <a:rPr lang="it-IT" dirty="0" err="1">
                <a:solidFill>
                  <a:schemeClr val="tx1"/>
                </a:solidFill>
              </a:rPr>
              <a:t>Chung</a:t>
            </a:r>
            <a:r>
              <a:rPr lang="it-IT" dirty="0">
                <a:solidFill>
                  <a:schemeClr val="tx1"/>
                </a:solidFill>
              </a:rPr>
              <a:t> (1988) hanno formalmente dimostrato questo </a:t>
            </a:r>
            <a:r>
              <a:rPr lang="it-IT" dirty="0" smtClean="0">
                <a:solidFill>
                  <a:schemeClr val="tx1"/>
                </a:solidFill>
              </a:rPr>
              <a:t>punto</a:t>
            </a:r>
          </a:p>
          <a:p>
            <a:pPr lvl="1"/>
            <a:r>
              <a:rPr lang="it-IT" dirty="0" smtClean="0">
                <a:solidFill>
                  <a:schemeClr val="tx1"/>
                </a:solidFill>
              </a:rPr>
              <a:t>e hanno anche individuato la lunghezza media degli </a:t>
            </a:r>
            <a:r>
              <a:rPr lang="it-IT" dirty="0" err="1" smtClean="0">
                <a:solidFill>
                  <a:schemeClr val="tx1"/>
                </a:solidFill>
              </a:rPr>
              <a:t>shortest</a:t>
            </a:r>
            <a:r>
              <a:rPr lang="it-IT" dirty="0" smtClean="0">
                <a:solidFill>
                  <a:schemeClr val="tx1"/>
                </a:solidFill>
              </a:rPr>
              <a:t> </a:t>
            </a:r>
            <a:r>
              <a:rPr lang="it-IT" dirty="0" err="1" smtClean="0">
                <a:solidFill>
                  <a:schemeClr val="tx1"/>
                </a:solidFill>
              </a:rPr>
              <a:t>paths</a:t>
            </a:r>
            <a:r>
              <a:rPr lang="it-IT" dirty="0" smtClean="0">
                <a:solidFill>
                  <a:schemeClr val="tx1"/>
                </a:solidFill>
              </a:rPr>
              <a:t> nei grafi generati in accordo al modello di </a:t>
            </a:r>
            <a:r>
              <a:rPr lang="it-IT" dirty="0" err="1" smtClean="0">
                <a:solidFill>
                  <a:schemeClr val="tx1"/>
                </a:solidFill>
              </a:rPr>
              <a:t>Watts-Strogatz</a:t>
            </a:r>
            <a:endParaRPr lang="it-IT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17200"/>
      </p:ext>
    </p:extLst>
  </p:cSld>
  <p:clrMapOvr>
    <a:masterClrMapping/>
  </p:clrMapOvr>
</p:sld>
</file>

<file path=ppt/theme/theme1.xml><?xml version="1.0" encoding="utf-8"?>
<a:theme xmlns:a="http://schemas.openxmlformats.org/drawingml/2006/main" name="Filo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Filo</Template>
  <TotalTime>18570</TotalTime>
  <Words>3881</Words>
  <Application>Microsoft Macintosh PowerPoint</Application>
  <PresentationFormat>Widescreen</PresentationFormat>
  <Paragraphs>438</Paragraphs>
  <Slides>42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42</vt:i4>
      </vt:variant>
    </vt:vector>
  </HeadingPairs>
  <TitlesOfParts>
    <vt:vector size="50" baseType="lpstr">
      <vt:lpstr>Ayuthaya</vt:lpstr>
      <vt:lpstr>Calibri</vt:lpstr>
      <vt:lpstr>Cambria Math</vt:lpstr>
      <vt:lpstr>Century Gothic</vt:lpstr>
      <vt:lpstr>PilGi</vt:lpstr>
      <vt:lpstr>Wingdings 3</vt:lpstr>
      <vt:lpstr>Arial</vt:lpstr>
      <vt:lpstr>Filo</vt:lpstr>
      <vt:lpstr>Il fenomeno Small World</vt:lpstr>
      <vt:lpstr>Esperimento di Milgram</vt:lpstr>
      <vt:lpstr>Esperimento di Milgram</vt:lpstr>
      <vt:lpstr>1) Una moltitudine di percorsi brevi</vt:lpstr>
      <vt:lpstr>Una moltitudine di percorsi brevi</vt:lpstr>
      <vt:lpstr>Il modello Watts-Strogatz</vt:lpstr>
      <vt:lpstr>Il modello Watts-Strogatz</vt:lpstr>
      <vt:lpstr>Il modello Watts-Strogatz</vt:lpstr>
      <vt:lpstr>Il modello Watts-Strogatz</vt:lpstr>
      <vt:lpstr>Il modello Watts-Strogatz</vt:lpstr>
      <vt:lpstr>2) Percorsi brevi facili da trovare</vt:lpstr>
      <vt:lpstr>2) Percorsi brevi facili da trovare</vt:lpstr>
      <vt:lpstr>2) Percorsi brevi facili da trovare</vt:lpstr>
      <vt:lpstr>2) Percorsi brevi facili da trovare</vt:lpstr>
      <vt:lpstr>2) Percorsi brevi facili da trovare</vt:lpstr>
      <vt:lpstr>2) Percorsi brevi facili da trovare</vt:lpstr>
      <vt:lpstr>2) Percorsi brevi facili da trovare</vt:lpstr>
      <vt:lpstr>Un modello per la ricerca decentralizzata</vt:lpstr>
      <vt:lpstr>Un modello per la ricerca decentralizzata</vt:lpstr>
      <vt:lpstr>Un modello per la ricerca decentralizzata</vt:lpstr>
      <vt:lpstr>Un modello per la ricerca decentralizzata</vt:lpstr>
      <vt:lpstr>Un modello per la ricerca decentralizzata</vt:lpstr>
      <vt:lpstr>Un modello per la ricerca decentralizzata</vt:lpstr>
      <vt:lpstr>Un modello per la ricerca decentralizzata</vt:lpstr>
      <vt:lpstr>Prestazioni della ricerca miope nel modello</vt:lpstr>
      <vt:lpstr>Prestazioni della ricerca miope nel modello</vt:lpstr>
      <vt:lpstr>Prestazioni della ricerca miope nel modello</vt:lpstr>
      <vt:lpstr>Prestazioni della ricerca miope nel modello</vt:lpstr>
      <vt:lpstr>Prestazioni della ricerca miope nel modello</vt:lpstr>
      <vt:lpstr>Prestazioni della ricerca miope nel modello</vt:lpstr>
      <vt:lpstr>Prestazioni della ricerca miope nel modello</vt:lpstr>
      <vt:lpstr>Prestazioni della ricerca miope nel modello</vt:lpstr>
      <vt:lpstr>Prestazioni della ricerca miope nel modello</vt:lpstr>
      <vt:lpstr>Prestazioni della ricerca miope nel modello</vt:lpstr>
      <vt:lpstr>Prestazioni della ricerca miope nel modello</vt:lpstr>
      <vt:lpstr>Prestazioni della ricerca miope nel modello</vt:lpstr>
      <vt:lpstr>Perché q = "d" funziona bene in R^"d" </vt:lpstr>
      <vt:lpstr>Perché q ≠ "d" funziona male in R^"d" </vt:lpstr>
      <vt:lpstr>Perché q ≠ "d" funziona male in R^"d" </vt:lpstr>
      <vt:lpstr>Perché q ≠ "d" funziona male in R^"d" </vt:lpstr>
      <vt:lpstr>Perché q ≠ "d" funziona male in R^"d" </vt:lpstr>
      <vt:lpstr>Perché q ≠ "d" funziona male in R^"d"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Lezione a distanza 1</dc:title>
  <dc:creator>Utente di Microsoft Office</dc:creator>
  <cp:lastModifiedBy>Utente di Microsoft Office</cp:lastModifiedBy>
  <cp:revision>654</cp:revision>
  <dcterms:created xsi:type="dcterms:W3CDTF">2020-03-06T09:19:14Z</dcterms:created>
  <dcterms:modified xsi:type="dcterms:W3CDTF">2020-11-09T11:45:09Z</dcterms:modified>
</cp:coreProperties>
</file>

<file path=docProps/thumbnail.jpeg>
</file>